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slides/slide9.xml" ContentType="application/vnd.openxmlformats-officedocument.presentationml.slide+xml"/>
  <Override PartName="/ppt/embeddings/oleObject4.bin" ContentType="application/vnd.openxmlformats-officedocument.oleObject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tableStyles.xml" ContentType="application/vnd.openxmlformats-officedocument.presentationml.tableStyles+xml"/>
  <Override PartName="/ppt/embeddings/oleObject5.bin" ContentType="application/vnd.openxmlformats-officedocument.oleObject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Default Extension="xls" ContentType="application/vnd.ms-excel"/>
  <Override PartName="/ppt/embeddings/oleObject6.bin" ContentType="application/vnd.openxmlformats-officedocument.oleObject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embeddings/oleObject2.bin" ContentType="application/vnd.openxmlformats-officedocument.oleObject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embeddings/oleObject7.bin" ContentType="application/vnd.openxmlformats-officedocument.oleObject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embeddings/oleObject3.bin" ContentType="application/vnd.openxmlformats-officedocument.oleObject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  <Override PartName="/ppt/embeddings/oleObject8.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2" r:id="rId1"/>
  </p:sldMasterIdLst>
  <p:notesMasterIdLst>
    <p:notesMasterId r:id="rId20"/>
  </p:notesMasterIdLst>
  <p:handoutMasterIdLst>
    <p:handoutMasterId r:id="rId21"/>
  </p:handoutMasterIdLst>
  <p:sldIdLst>
    <p:sldId id="256" r:id="rId2"/>
    <p:sldId id="340" r:id="rId3"/>
    <p:sldId id="366" r:id="rId4"/>
    <p:sldId id="367" r:id="rId5"/>
    <p:sldId id="259" r:id="rId6"/>
    <p:sldId id="341" r:id="rId7"/>
    <p:sldId id="342" r:id="rId8"/>
    <p:sldId id="343" r:id="rId9"/>
    <p:sldId id="361" r:id="rId10"/>
    <p:sldId id="363" r:id="rId11"/>
    <p:sldId id="362" r:id="rId12"/>
    <p:sldId id="360" r:id="rId13"/>
    <p:sldId id="364" r:id="rId14"/>
    <p:sldId id="346" r:id="rId15"/>
    <p:sldId id="352" r:id="rId16"/>
    <p:sldId id="348" r:id="rId17"/>
    <p:sldId id="365" r:id="rId18"/>
    <p:sldId id="3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D9D9D9"/>
    <a:srgbClr val="F1F1F1"/>
    <a:srgbClr val="385683"/>
    <a:srgbClr val="D6D60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6733" autoAdjust="0"/>
  </p:normalViewPr>
  <p:slideViewPr>
    <p:cSldViewPr snapToGrid="0" snapToObjects="1" showGuides="1">
      <p:cViewPr>
        <p:scale>
          <a:sx n="100" d="100"/>
          <a:sy n="100" d="100"/>
        </p:scale>
        <p:origin x="-1936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5AAD4-856B-8043-935B-9BE49978FC9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1FFA7-4936-5745-9D2D-70892198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2884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185CD-5450-F646-82A5-4413BD76E715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EF5C3-49D7-B74D-A9FE-84D0C1CC4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75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0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sodense.com/ic" TargetMode="Externa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oleObject" Target="../embeddings/oleObject5.bin"/><Relationship Id="rId6" Type="http://schemas.openxmlformats.org/officeDocument/2006/relationships/oleObject" Target="../embeddings/oleObject6.bin"/><Relationship Id="rId7" Type="http://schemas.openxmlformats.org/officeDocument/2006/relationships/oleObject" Target="../embeddings/oleObject7.bin"/><Relationship Id="rId8" Type="http://schemas.openxmlformats.org/officeDocument/2006/relationships/oleObject" Target="../embeddings/oleObject8.bin"/><Relationship Id="rId9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xcel_97_-_2004_Worksheet1.xls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mrtools.com/cmrweb/ThalassaemiaToolsIntroduction.htm" TargetMode="External"/><Relationship Id="rId4" Type="http://schemas.openxmlformats.org/officeDocument/2006/relationships/hyperlink" Target="https://www.circlecvi.com/features/T2Star-map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dis.nl/apps/t2t2sta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30399"/>
            <a:ext cx="7772400" cy="1667934"/>
          </a:xfrm>
        </p:spPr>
        <p:txBody>
          <a:bodyPr/>
          <a:lstStyle/>
          <a:p>
            <a:r>
              <a:rPr lang="en-US" sz="4400" dirty="0" smtClean="0"/>
              <a:t>Signal Analysis 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69333"/>
            <a:ext cx="3598334" cy="14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4"/>
            <a:ext cx="8229600" cy="949854"/>
          </a:xfrm>
        </p:spPr>
        <p:txBody>
          <a:bodyPr/>
          <a:lstStyle/>
          <a:p>
            <a:r>
              <a:rPr lang="en-US" dirty="0" smtClean="0"/>
              <a:t>Where to draw heart ROI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87800" y="1456268"/>
            <a:ext cx="4699000" cy="4674658"/>
          </a:xfrm>
        </p:spPr>
        <p:txBody>
          <a:bodyPr/>
          <a:lstStyle/>
          <a:p>
            <a:r>
              <a:rPr lang="en-US" dirty="0" smtClean="0"/>
              <a:t>Full thickness boundaries (like doing LV function)</a:t>
            </a:r>
          </a:p>
          <a:p>
            <a:r>
              <a:rPr lang="en-US" dirty="0" smtClean="0"/>
              <a:t>Septum only</a:t>
            </a:r>
          </a:p>
          <a:p>
            <a:r>
              <a:rPr lang="en-US" dirty="0" smtClean="0"/>
              <a:t>Pull back from RV hinge points by ~ 5 mm</a:t>
            </a:r>
          </a:p>
          <a:p>
            <a:r>
              <a:rPr lang="en-US" dirty="0" smtClean="0"/>
              <a:t>Can examine late echoes for susceptibility artifact.</a:t>
            </a:r>
          </a:p>
          <a:p>
            <a:r>
              <a:rPr lang="en-US" dirty="0" err="1" smtClean="0"/>
              <a:t>Porta-caths</a:t>
            </a:r>
            <a:r>
              <a:rPr lang="en-US" dirty="0" smtClean="0"/>
              <a:t> and excessive respiratory motion can lower T2*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3627" t="24127" r="77733" b="21010"/>
          <a:stretch>
            <a:fillRect/>
          </a:stretch>
        </p:blipFill>
        <p:spPr>
          <a:xfrm>
            <a:off x="298703" y="2058194"/>
            <a:ext cx="3536697" cy="331565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auto">
          <a:xfrm>
            <a:off x="1325034" y="2901950"/>
            <a:ext cx="902405" cy="1453445"/>
          </a:xfrm>
          <a:custGeom>
            <a:avLst/>
            <a:gdLst>
              <a:gd name="connsiteX0" fmla="*/ 783166 w 902405"/>
              <a:gd name="connsiteY0" fmla="*/ 1449917 h 1453445"/>
              <a:gd name="connsiteX1" fmla="*/ 630766 w 902405"/>
              <a:gd name="connsiteY1" fmla="*/ 1407583 h 1453445"/>
              <a:gd name="connsiteX2" fmla="*/ 469899 w 902405"/>
              <a:gd name="connsiteY2" fmla="*/ 1335617 h 1453445"/>
              <a:gd name="connsiteX3" fmla="*/ 325966 w 902405"/>
              <a:gd name="connsiteY3" fmla="*/ 1187450 h 1453445"/>
              <a:gd name="connsiteX4" fmla="*/ 186266 w 902405"/>
              <a:gd name="connsiteY4" fmla="*/ 1090083 h 1453445"/>
              <a:gd name="connsiteX5" fmla="*/ 46566 w 902405"/>
              <a:gd name="connsiteY5" fmla="*/ 827617 h 1453445"/>
              <a:gd name="connsiteX6" fmla="*/ 4233 w 902405"/>
              <a:gd name="connsiteY6" fmla="*/ 488950 h 1453445"/>
              <a:gd name="connsiteX7" fmla="*/ 21166 w 902405"/>
              <a:gd name="connsiteY7" fmla="*/ 281517 h 1453445"/>
              <a:gd name="connsiteX8" fmla="*/ 46566 w 902405"/>
              <a:gd name="connsiteY8" fmla="*/ 162983 h 1453445"/>
              <a:gd name="connsiteX9" fmla="*/ 110066 w 902405"/>
              <a:gd name="connsiteY9" fmla="*/ 44450 h 1453445"/>
              <a:gd name="connsiteX10" fmla="*/ 194733 w 902405"/>
              <a:gd name="connsiteY10" fmla="*/ 2117 h 1453445"/>
              <a:gd name="connsiteX11" fmla="*/ 270933 w 902405"/>
              <a:gd name="connsiteY11" fmla="*/ 31750 h 1453445"/>
              <a:gd name="connsiteX12" fmla="*/ 304799 w 902405"/>
              <a:gd name="connsiteY12" fmla="*/ 91017 h 1453445"/>
              <a:gd name="connsiteX13" fmla="*/ 275166 w 902405"/>
              <a:gd name="connsiteY13" fmla="*/ 171450 h 1453445"/>
              <a:gd name="connsiteX14" fmla="*/ 266699 w 902405"/>
              <a:gd name="connsiteY14" fmla="*/ 273050 h 1453445"/>
              <a:gd name="connsiteX15" fmla="*/ 241299 w 902405"/>
              <a:gd name="connsiteY15" fmla="*/ 442383 h 1453445"/>
              <a:gd name="connsiteX16" fmla="*/ 241299 w 902405"/>
              <a:gd name="connsiteY16" fmla="*/ 586317 h 1453445"/>
              <a:gd name="connsiteX17" fmla="*/ 253999 w 902405"/>
              <a:gd name="connsiteY17" fmla="*/ 721783 h 1453445"/>
              <a:gd name="connsiteX18" fmla="*/ 317499 w 902405"/>
              <a:gd name="connsiteY18" fmla="*/ 814917 h 1453445"/>
              <a:gd name="connsiteX19" fmla="*/ 436033 w 902405"/>
              <a:gd name="connsiteY19" fmla="*/ 996950 h 1453445"/>
              <a:gd name="connsiteX20" fmla="*/ 550333 w 902405"/>
              <a:gd name="connsiteY20" fmla="*/ 1085850 h 1453445"/>
              <a:gd name="connsiteX21" fmla="*/ 706966 w 902405"/>
              <a:gd name="connsiteY21" fmla="*/ 1212850 h 1453445"/>
              <a:gd name="connsiteX22" fmla="*/ 867833 w 902405"/>
              <a:gd name="connsiteY22" fmla="*/ 1276350 h 1453445"/>
              <a:gd name="connsiteX23" fmla="*/ 901699 w 902405"/>
              <a:gd name="connsiteY23" fmla="*/ 1284817 h 1453445"/>
              <a:gd name="connsiteX24" fmla="*/ 863599 w 902405"/>
              <a:gd name="connsiteY24" fmla="*/ 1386417 h 1453445"/>
              <a:gd name="connsiteX25" fmla="*/ 783166 w 902405"/>
              <a:gd name="connsiteY25" fmla="*/ 1449917 h 145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02405" h="1453445">
                <a:moveTo>
                  <a:pt x="783166" y="1449917"/>
                </a:moveTo>
                <a:cubicBezTo>
                  <a:pt x="744361" y="1453445"/>
                  <a:pt x="682977" y="1426633"/>
                  <a:pt x="630766" y="1407583"/>
                </a:cubicBezTo>
                <a:cubicBezTo>
                  <a:pt x="578555" y="1388533"/>
                  <a:pt x="520699" y="1372306"/>
                  <a:pt x="469899" y="1335617"/>
                </a:cubicBezTo>
                <a:cubicBezTo>
                  <a:pt x="419099" y="1298928"/>
                  <a:pt x="373238" y="1228372"/>
                  <a:pt x="325966" y="1187450"/>
                </a:cubicBezTo>
                <a:cubicBezTo>
                  <a:pt x="278694" y="1146528"/>
                  <a:pt x="232833" y="1150055"/>
                  <a:pt x="186266" y="1090083"/>
                </a:cubicBezTo>
                <a:cubicBezTo>
                  <a:pt x="139699" y="1030111"/>
                  <a:pt x="76905" y="927806"/>
                  <a:pt x="46566" y="827617"/>
                </a:cubicBezTo>
                <a:cubicBezTo>
                  <a:pt x="16227" y="727428"/>
                  <a:pt x="8466" y="579967"/>
                  <a:pt x="4233" y="488950"/>
                </a:cubicBezTo>
                <a:cubicBezTo>
                  <a:pt x="0" y="397933"/>
                  <a:pt x="14111" y="335845"/>
                  <a:pt x="21166" y="281517"/>
                </a:cubicBezTo>
                <a:cubicBezTo>
                  <a:pt x="28222" y="227189"/>
                  <a:pt x="31749" y="202494"/>
                  <a:pt x="46566" y="162983"/>
                </a:cubicBezTo>
                <a:cubicBezTo>
                  <a:pt x="61383" y="123472"/>
                  <a:pt x="85372" y="71261"/>
                  <a:pt x="110066" y="44450"/>
                </a:cubicBezTo>
                <a:cubicBezTo>
                  <a:pt x="134760" y="17639"/>
                  <a:pt x="167922" y="4234"/>
                  <a:pt x="194733" y="2117"/>
                </a:cubicBezTo>
                <a:cubicBezTo>
                  <a:pt x="221544" y="0"/>
                  <a:pt x="252589" y="16933"/>
                  <a:pt x="270933" y="31750"/>
                </a:cubicBezTo>
                <a:cubicBezTo>
                  <a:pt x="289277" y="46567"/>
                  <a:pt x="304094" y="67734"/>
                  <a:pt x="304799" y="91017"/>
                </a:cubicBezTo>
                <a:cubicBezTo>
                  <a:pt x="305505" y="114300"/>
                  <a:pt x="281516" y="141111"/>
                  <a:pt x="275166" y="171450"/>
                </a:cubicBezTo>
                <a:cubicBezTo>
                  <a:pt x="268816" y="201789"/>
                  <a:pt x="272344" y="227895"/>
                  <a:pt x="266699" y="273050"/>
                </a:cubicBezTo>
                <a:cubicBezTo>
                  <a:pt x="261055" y="318206"/>
                  <a:pt x="245532" y="390172"/>
                  <a:pt x="241299" y="442383"/>
                </a:cubicBezTo>
                <a:cubicBezTo>
                  <a:pt x="237066" y="494594"/>
                  <a:pt x="239182" y="539750"/>
                  <a:pt x="241299" y="586317"/>
                </a:cubicBezTo>
                <a:cubicBezTo>
                  <a:pt x="243416" y="632884"/>
                  <a:pt x="241299" y="683683"/>
                  <a:pt x="253999" y="721783"/>
                </a:cubicBezTo>
                <a:cubicBezTo>
                  <a:pt x="266699" y="759883"/>
                  <a:pt x="287160" y="769056"/>
                  <a:pt x="317499" y="814917"/>
                </a:cubicBezTo>
                <a:cubicBezTo>
                  <a:pt x="347838" y="860778"/>
                  <a:pt x="397227" y="951794"/>
                  <a:pt x="436033" y="996950"/>
                </a:cubicBezTo>
                <a:cubicBezTo>
                  <a:pt x="474839" y="1042106"/>
                  <a:pt x="505178" y="1049867"/>
                  <a:pt x="550333" y="1085850"/>
                </a:cubicBezTo>
                <a:cubicBezTo>
                  <a:pt x="595488" y="1121833"/>
                  <a:pt x="654049" y="1181100"/>
                  <a:pt x="706966" y="1212850"/>
                </a:cubicBezTo>
                <a:cubicBezTo>
                  <a:pt x="759883" y="1244600"/>
                  <a:pt x="835378" y="1264356"/>
                  <a:pt x="867833" y="1276350"/>
                </a:cubicBezTo>
                <a:cubicBezTo>
                  <a:pt x="900289" y="1288345"/>
                  <a:pt x="902405" y="1266473"/>
                  <a:pt x="901699" y="1284817"/>
                </a:cubicBezTo>
                <a:cubicBezTo>
                  <a:pt x="900993" y="1303161"/>
                  <a:pt x="882649" y="1360312"/>
                  <a:pt x="863599" y="1386417"/>
                </a:cubicBezTo>
                <a:cubicBezTo>
                  <a:pt x="844549" y="1412522"/>
                  <a:pt x="821972" y="1446389"/>
                  <a:pt x="783166" y="1449917"/>
                </a:cubicBez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329278" y="2383367"/>
            <a:ext cx="754239" cy="457200"/>
          </a:xfrm>
          <a:prstGeom prst="ellipse">
            <a:avLst/>
          </a:prstGeom>
          <a:solidFill>
            <a:srgbClr val="FF0000">
              <a:alpha val="3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2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134313" y="4131726"/>
            <a:ext cx="754239" cy="457200"/>
          </a:xfrm>
          <a:prstGeom prst="ellipse">
            <a:avLst/>
          </a:prstGeom>
          <a:solidFill>
            <a:srgbClr val="FF0000">
              <a:alpha val="3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2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25144" y="2673350"/>
            <a:ext cx="754239" cy="457200"/>
          </a:xfrm>
          <a:prstGeom prst="ellipse">
            <a:avLst/>
          </a:prstGeom>
          <a:solidFill>
            <a:srgbClr val="FF0000">
              <a:alpha val="3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draw liver ROI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36066" y="4155509"/>
            <a:ext cx="3657600" cy="639762"/>
          </a:xfrm>
        </p:spPr>
        <p:txBody>
          <a:bodyPr/>
          <a:lstStyle/>
          <a:p>
            <a:r>
              <a:rPr lang="en-US" dirty="0" smtClean="0"/>
              <a:t>For Mapping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936066" y="4795271"/>
            <a:ext cx="3657600" cy="1776941"/>
          </a:xfrm>
        </p:spPr>
        <p:txBody>
          <a:bodyPr/>
          <a:lstStyle/>
          <a:p>
            <a:r>
              <a:rPr lang="en-US" dirty="0" smtClean="0"/>
              <a:t>Trace whole liver contour</a:t>
            </a:r>
          </a:p>
          <a:p>
            <a:r>
              <a:rPr lang="en-US" dirty="0" smtClean="0"/>
              <a:t>Avoid aorta and major </a:t>
            </a:r>
            <a:r>
              <a:rPr lang="en-US" dirty="0" err="1" smtClean="0"/>
              <a:t>hilar</a:t>
            </a:r>
            <a:r>
              <a:rPr lang="en-US" dirty="0" smtClean="0"/>
              <a:t> vessels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>
          <a:xfrm>
            <a:off x="4800600" y="1438836"/>
            <a:ext cx="3657600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For ROI with Truncation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936065" y="2078598"/>
            <a:ext cx="3920067" cy="1629802"/>
          </a:xfrm>
        </p:spPr>
        <p:txBody>
          <a:bodyPr/>
          <a:lstStyle/>
          <a:p>
            <a:r>
              <a:rPr lang="en-US" dirty="0" smtClean="0"/>
              <a:t>Find echo time with contrast</a:t>
            </a:r>
          </a:p>
          <a:p>
            <a:r>
              <a:rPr lang="en-US" dirty="0" smtClean="0"/>
              <a:t>Trace outer 1-2 cm</a:t>
            </a:r>
            <a:endParaRPr lang="en-US" dirty="0"/>
          </a:p>
        </p:txBody>
      </p:sp>
      <p:pic>
        <p:nvPicPr>
          <p:cNvPr id="5" name="Picture 4" descr="Fig1.jpg"/>
          <p:cNvPicPr>
            <a:picLocks noChangeAspect="1"/>
          </p:cNvPicPr>
          <p:nvPr/>
        </p:nvPicPr>
        <p:blipFill>
          <a:blip r:embed="rId2"/>
          <a:srcRect t="49711" r="68066"/>
          <a:stretch>
            <a:fillRect/>
          </a:stretch>
        </p:blipFill>
        <p:spPr>
          <a:xfrm>
            <a:off x="745585" y="1438836"/>
            <a:ext cx="3286665" cy="2456724"/>
          </a:xfrm>
          <a:prstGeom prst="rect">
            <a:avLst/>
          </a:prstGeom>
        </p:spPr>
      </p:pic>
      <p:pic>
        <p:nvPicPr>
          <p:cNvPr id="6" name="Picture 5" descr="Fig1.jpg"/>
          <p:cNvPicPr>
            <a:picLocks noChangeAspect="1"/>
          </p:cNvPicPr>
          <p:nvPr/>
        </p:nvPicPr>
        <p:blipFill>
          <a:blip r:embed="rId2"/>
          <a:srcRect t="49711" r="68066"/>
          <a:stretch>
            <a:fillRect/>
          </a:stretch>
        </p:blipFill>
        <p:spPr>
          <a:xfrm>
            <a:off x="703253" y="4155509"/>
            <a:ext cx="3346450" cy="2501413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64683" y="1818217"/>
            <a:ext cx="1906059" cy="1707091"/>
          </a:xfrm>
          <a:custGeom>
            <a:avLst/>
            <a:gdLst>
              <a:gd name="connsiteX0" fmla="*/ 916517 w 1906059"/>
              <a:gd name="connsiteY0" fmla="*/ 1642533 h 1707091"/>
              <a:gd name="connsiteX1" fmla="*/ 656167 w 1906059"/>
              <a:gd name="connsiteY1" fmla="*/ 1706033 h 1707091"/>
              <a:gd name="connsiteX2" fmla="*/ 262467 w 1906059"/>
              <a:gd name="connsiteY2" fmla="*/ 1636183 h 1707091"/>
              <a:gd name="connsiteX3" fmla="*/ 116417 w 1906059"/>
              <a:gd name="connsiteY3" fmla="*/ 1445683 h 1707091"/>
              <a:gd name="connsiteX4" fmla="*/ 8467 w 1906059"/>
              <a:gd name="connsiteY4" fmla="*/ 1191683 h 1707091"/>
              <a:gd name="connsiteX5" fmla="*/ 65617 w 1906059"/>
              <a:gd name="connsiteY5" fmla="*/ 804333 h 1707091"/>
              <a:gd name="connsiteX6" fmla="*/ 160867 w 1906059"/>
              <a:gd name="connsiteY6" fmla="*/ 493183 h 1707091"/>
              <a:gd name="connsiteX7" fmla="*/ 389467 w 1906059"/>
              <a:gd name="connsiteY7" fmla="*/ 207433 h 1707091"/>
              <a:gd name="connsiteX8" fmla="*/ 732367 w 1906059"/>
              <a:gd name="connsiteY8" fmla="*/ 29633 h 1707091"/>
              <a:gd name="connsiteX9" fmla="*/ 1145117 w 1906059"/>
              <a:gd name="connsiteY9" fmla="*/ 29633 h 1707091"/>
              <a:gd name="connsiteX10" fmla="*/ 1557867 w 1906059"/>
              <a:gd name="connsiteY10" fmla="*/ 93133 h 1707091"/>
              <a:gd name="connsiteX11" fmla="*/ 1856317 w 1906059"/>
              <a:gd name="connsiteY11" fmla="*/ 251883 h 1707091"/>
              <a:gd name="connsiteX12" fmla="*/ 1856317 w 1906059"/>
              <a:gd name="connsiteY12" fmla="*/ 391583 h 1707091"/>
              <a:gd name="connsiteX13" fmla="*/ 1684867 w 1906059"/>
              <a:gd name="connsiteY13" fmla="*/ 302683 h 1707091"/>
              <a:gd name="connsiteX14" fmla="*/ 1576917 w 1906059"/>
              <a:gd name="connsiteY14" fmla="*/ 220133 h 1707091"/>
              <a:gd name="connsiteX15" fmla="*/ 1253067 w 1906059"/>
              <a:gd name="connsiteY15" fmla="*/ 150283 h 1707091"/>
              <a:gd name="connsiteX16" fmla="*/ 941917 w 1906059"/>
              <a:gd name="connsiteY16" fmla="*/ 162983 h 1707091"/>
              <a:gd name="connsiteX17" fmla="*/ 624417 w 1906059"/>
              <a:gd name="connsiteY17" fmla="*/ 213783 h 1707091"/>
              <a:gd name="connsiteX18" fmla="*/ 433917 w 1906059"/>
              <a:gd name="connsiteY18" fmla="*/ 366183 h 1707091"/>
              <a:gd name="connsiteX19" fmla="*/ 262467 w 1906059"/>
              <a:gd name="connsiteY19" fmla="*/ 594783 h 1707091"/>
              <a:gd name="connsiteX20" fmla="*/ 160867 w 1906059"/>
              <a:gd name="connsiteY20" fmla="*/ 899583 h 1707091"/>
              <a:gd name="connsiteX21" fmla="*/ 154517 w 1906059"/>
              <a:gd name="connsiteY21" fmla="*/ 1185333 h 1707091"/>
              <a:gd name="connsiteX22" fmla="*/ 237067 w 1906059"/>
              <a:gd name="connsiteY22" fmla="*/ 1401233 h 1707091"/>
              <a:gd name="connsiteX23" fmla="*/ 421217 w 1906059"/>
              <a:gd name="connsiteY23" fmla="*/ 1509183 h 1707091"/>
              <a:gd name="connsiteX24" fmla="*/ 605367 w 1906059"/>
              <a:gd name="connsiteY24" fmla="*/ 1566333 h 1707091"/>
              <a:gd name="connsiteX25" fmla="*/ 776817 w 1906059"/>
              <a:gd name="connsiteY25" fmla="*/ 1572683 h 1707091"/>
              <a:gd name="connsiteX26" fmla="*/ 929217 w 1906059"/>
              <a:gd name="connsiteY26" fmla="*/ 1553633 h 170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06059" h="1707091">
                <a:moveTo>
                  <a:pt x="916517" y="1642533"/>
                </a:moveTo>
                <a:cubicBezTo>
                  <a:pt x="840846" y="1674812"/>
                  <a:pt x="765175" y="1707091"/>
                  <a:pt x="656167" y="1706033"/>
                </a:cubicBezTo>
                <a:cubicBezTo>
                  <a:pt x="547159" y="1704975"/>
                  <a:pt x="352425" y="1679575"/>
                  <a:pt x="262467" y="1636183"/>
                </a:cubicBezTo>
                <a:cubicBezTo>
                  <a:pt x="172509" y="1592791"/>
                  <a:pt x="158750" y="1519766"/>
                  <a:pt x="116417" y="1445683"/>
                </a:cubicBezTo>
                <a:cubicBezTo>
                  <a:pt x="74084" y="1371600"/>
                  <a:pt x="16934" y="1298575"/>
                  <a:pt x="8467" y="1191683"/>
                </a:cubicBezTo>
                <a:cubicBezTo>
                  <a:pt x="0" y="1084791"/>
                  <a:pt x="40217" y="920750"/>
                  <a:pt x="65617" y="804333"/>
                </a:cubicBezTo>
                <a:cubicBezTo>
                  <a:pt x="91017" y="687916"/>
                  <a:pt x="106892" y="592666"/>
                  <a:pt x="160867" y="493183"/>
                </a:cubicBezTo>
                <a:cubicBezTo>
                  <a:pt x="214842" y="393700"/>
                  <a:pt x="294217" y="284691"/>
                  <a:pt x="389467" y="207433"/>
                </a:cubicBezTo>
                <a:cubicBezTo>
                  <a:pt x="484717" y="130175"/>
                  <a:pt x="606425" y="59266"/>
                  <a:pt x="732367" y="29633"/>
                </a:cubicBezTo>
                <a:cubicBezTo>
                  <a:pt x="858309" y="0"/>
                  <a:pt x="1007534" y="19050"/>
                  <a:pt x="1145117" y="29633"/>
                </a:cubicBezTo>
                <a:cubicBezTo>
                  <a:pt x="1282700" y="40216"/>
                  <a:pt x="1439334" y="56091"/>
                  <a:pt x="1557867" y="93133"/>
                </a:cubicBezTo>
                <a:cubicBezTo>
                  <a:pt x="1676400" y="130175"/>
                  <a:pt x="1806575" y="202141"/>
                  <a:pt x="1856317" y="251883"/>
                </a:cubicBezTo>
                <a:cubicBezTo>
                  <a:pt x="1906059" y="301625"/>
                  <a:pt x="1884892" y="383116"/>
                  <a:pt x="1856317" y="391583"/>
                </a:cubicBezTo>
                <a:cubicBezTo>
                  <a:pt x="1827742" y="400050"/>
                  <a:pt x="1731434" y="331258"/>
                  <a:pt x="1684867" y="302683"/>
                </a:cubicBezTo>
                <a:cubicBezTo>
                  <a:pt x="1638300" y="274108"/>
                  <a:pt x="1648884" y="245533"/>
                  <a:pt x="1576917" y="220133"/>
                </a:cubicBezTo>
                <a:cubicBezTo>
                  <a:pt x="1504950" y="194733"/>
                  <a:pt x="1358900" y="159808"/>
                  <a:pt x="1253067" y="150283"/>
                </a:cubicBezTo>
                <a:cubicBezTo>
                  <a:pt x="1147234" y="140758"/>
                  <a:pt x="1046692" y="152400"/>
                  <a:pt x="941917" y="162983"/>
                </a:cubicBezTo>
                <a:cubicBezTo>
                  <a:pt x="837142" y="173566"/>
                  <a:pt x="709084" y="179916"/>
                  <a:pt x="624417" y="213783"/>
                </a:cubicBezTo>
                <a:cubicBezTo>
                  <a:pt x="539750" y="247650"/>
                  <a:pt x="494242" y="302683"/>
                  <a:pt x="433917" y="366183"/>
                </a:cubicBezTo>
                <a:cubicBezTo>
                  <a:pt x="373592" y="429683"/>
                  <a:pt x="307975" y="505883"/>
                  <a:pt x="262467" y="594783"/>
                </a:cubicBezTo>
                <a:cubicBezTo>
                  <a:pt x="216959" y="683683"/>
                  <a:pt x="178859" y="801158"/>
                  <a:pt x="160867" y="899583"/>
                </a:cubicBezTo>
                <a:cubicBezTo>
                  <a:pt x="142875" y="998008"/>
                  <a:pt x="141817" y="1101725"/>
                  <a:pt x="154517" y="1185333"/>
                </a:cubicBezTo>
                <a:cubicBezTo>
                  <a:pt x="167217" y="1268941"/>
                  <a:pt x="192617" y="1347258"/>
                  <a:pt x="237067" y="1401233"/>
                </a:cubicBezTo>
                <a:cubicBezTo>
                  <a:pt x="281517" y="1455208"/>
                  <a:pt x="359834" y="1481666"/>
                  <a:pt x="421217" y="1509183"/>
                </a:cubicBezTo>
                <a:cubicBezTo>
                  <a:pt x="482600" y="1536700"/>
                  <a:pt x="546100" y="1555750"/>
                  <a:pt x="605367" y="1566333"/>
                </a:cubicBezTo>
                <a:cubicBezTo>
                  <a:pt x="664634" y="1576916"/>
                  <a:pt x="722842" y="1574800"/>
                  <a:pt x="776817" y="1572683"/>
                </a:cubicBezTo>
                <a:cubicBezTo>
                  <a:pt x="830792" y="1570566"/>
                  <a:pt x="929217" y="1553633"/>
                  <a:pt x="929217" y="1553633"/>
                </a:cubicBezTo>
              </a:path>
            </a:pathLst>
          </a:custGeom>
          <a:solidFill>
            <a:srgbClr val="FFFFFF">
              <a:alpha val="59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044575" y="4550833"/>
            <a:ext cx="2044700" cy="1730375"/>
          </a:xfrm>
          <a:custGeom>
            <a:avLst/>
            <a:gdLst>
              <a:gd name="connsiteX0" fmla="*/ 1006475 w 2044700"/>
              <a:gd name="connsiteY0" fmla="*/ 1507067 h 1730375"/>
              <a:gd name="connsiteX1" fmla="*/ 841375 w 2044700"/>
              <a:gd name="connsiteY1" fmla="*/ 1646767 h 1730375"/>
              <a:gd name="connsiteX2" fmla="*/ 612775 w 2044700"/>
              <a:gd name="connsiteY2" fmla="*/ 1722967 h 1730375"/>
              <a:gd name="connsiteX3" fmla="*/ 396875 w 2044700"/>
              <a:gd name="connsiteY3" fmla="*/ 1691217 h 1730375"/>
              <a:gd name="connsiteX4" fmla="*/ 155575 w 2044700"/>
              <a:gd name="connsiteY4" fmla="*/ 1513417 h 1730375"/>
              <a:gd name="connsiteX5" fmla="*/ 41275 w 2044700"/>
              <a:gd name="connsiteY5" fmla="*/ 1284817 h 1730375"/>
              <a:gd name="connsiteX6" fmla="*/ 9525 w 2044700"/>
              <a:gd name="connsiteY6" fmla="*/ 980017 h 1730375"/>
              <a:gd name="connsiteX7" fmla="*/ 98425 w 2044700"/>
              <a:gd name="connsiteY7" fmla="*/ 579967 h 1730375"/>
              <a:gd name="connsiteX8" fmla="*/ 384175 w 2044700"/>
              <a:gd name="connsiteY8" fmla="*/ 218017 h 1730375"/>
              <a:gd name="connsiteX9" fmla="*/ 739775 w 2044700"/>
              <a:gd name="connsiteY9" fmla="*/ 27517 h 1730375"/>
              <a:gd name="connsiteX10" fmla="*/ 1031875 w 2044700"/>
              <a:gd name="connsiteY10" fmla="*/ 52917 h 1730375"/>
              <a:gd name="connsiteX11" fmla="*/ 1616075 w 2044700"/>
              <a:gd name="connsiteY11" fmla="*/ 91017 h 1730375"/>
              <a:gd name="connsiteX12" fmla="*/ 1952625 w 2044700"/>
              <a:gd name="connsiteY12" fmla="*/ 243417 h 1730375"/>
              <a:gd name="connsiteX13" fmla="*/ 2016125 w 2044700"/>
              <a:gd name="connsiteY13" fmla="*/ 338667 h 1730375"/>
              <a:gd name="connsiteX14" fmla="*/ 1781175 w 2044700"/>
              <a:gd name="connsiteY14" fmla="*/ 408517 h 1730375"/>
              <a:gd name="connsiteX15" fmla="*/ 1641475 w 2044700"/>
              <a:gd name="connsiteY15" fmla="*/ 472017 h 1730375"/>
              <a:gd name="connsiteX16" fmla="*/ 1577975 w 2044700"/>
              <a:gd name="connsiteY16" fmla="*/ 700617 h 1730375"/>
              <a:gd name="connsiteX17" fmla="*/ 1317625 w 2044700"/>
              <a:gd name="connsiteY17" fmla="*/ 859367 h 1730375"/>
              <a:gd name="connsiteX18" fmla="*/ 1209675 w 2044700"/>
              <a:gd name="connsiteY18" fmla="*/ 897467 h 1730375"/>
              <a:gd name="connsiteX19" fmla="*/ 1146175 w 2044700"/>
              <a:gd name="connsiteY19" fmla="*/ 802217 h 1730375"/>
              <a:gd name="connsiteX20" fmla="*/ 1000125 w 2044700"/>
              <a:gd name="connsiteY20" fmla="*/ 808567 h 1730375"/>
              <a:gd name="connsiteX21" fmla="*/ 911225 w 2044700"/>
              <a:gd name="connsiteY21" fmla="*/ 954617 h 1730375"/>
              <a:gd name="connsiteX22" fmla="*/ 1006475 w 2044700"/>
              <a:gd name="connsiteY22" fmla="*/ 1075267 h 1730375"/>
              <a:gd name="connsiteX23" fmla="*/ 936625 w 2044700"/>
              <a:gd name="connsiteY23" fmla="*/ 1278467 h 1730375"/>
              <a:gd name="connsiteX24" fmla="*/ 936625 w 2044700"/>
              <a:gd name="connsiteY24" fmla="*/ 1456267 h 1730375"/>
              <a:gd name="connsiteX25" fmla="*/ 1006475 w 2044700"/>
              <a:gd name="connsiteY25" fmla="*/ 1507067 h 173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44700" h="1730375">
                <a:moveTo>
                  <a:pt x="1006475" y="1507067"/>
                </a:moveTo>
                <a:cubicBezTo>
                  <a:pt x="990600" y="1538817"/>
                  <a:pt x="906992" y="1610784"/>
                  <a:pt x="841375" y="1646767"/>
                </a:cubicBezTo>
                <a:cubicBezTo>
                  <a:pt x="775758" y="1682750"/>
                  <a:pt x="686858" y="1715559"/>
                  <a:pt x="612775" y="1722967"/>
                </a:cubicBezTo>
                <a:cubicBezTo>
                  <a:pt x="538692" y="1730375"/>
                  <a:pt x="473075" y="1726142"/>
                  <a:pt x="396875" y="1691217"/>
                </a:cubicBezTo>
                <a:cubicBezTo>
                  <a:pt x="320675" y="1656292"/>
                  <a:pt x="214842" y="1581150"/>
                  <a:pt x="155575" y="1513417"/>
                </a:cubicBezTo>
                <a:cubicBezTo>
                  <a:pt x="96308" y="1445684"/>
                  <a:pt x="65617" y="1373717"/>
                  <a:pt x="41275" y="1284817"/>
                </a:cubicBezTo>
                <a:cubicBezTo>
                  <a:pt x="16933" y="1195917"/>
                  <a:pt x="0" y="1097492"/>
                  <a:pt x="9525" y="980017"/>
                </a:cubicBezTo>
                <a:cubicBezTo>
                  <a:pt x="19050" y="862542"/>
                  <a:pt x="35983" y="706967"/>
                  <a:pt x="98425" y="579967"/>
                </a:cubicBezTo>
                <a:cubicBezTo>
                  <a:pt x="160867" y="452967"/>
                  <a:pt x="277283" y="310092"/>
                  <a:pt x="384175" y="218017"/>
                </a:cubicBezTo>
                <a:cubicBezTo>
                  <a:pt x="491067" y="125942"/>
                  <a:pt x="631825" y="55034"/>
                  <a:pt x="739775" y="27517"/>
                </a:cubicBezTo>
                <a:cubicBezTo>
                  <a:pt x="847725" y="0"/>
                  <a:pt x="1031875" y="52917"/>
                  <a:pt x="1031875" y="52917"/>
                </a:cubicBezTo>
                <a:cubicBezTo>
                  <a:pt x="1177925" y="63500"/>
                  <a:pt x="1462617" y="59267"/>
                  <a:pt x="1616075" y="91017"/>
                </a:cubicBezTo>
                <a:cubicBezTo>
                  <a:pt x="1769533" y="122767"/>
                  <a:pt x="1885950" y="202142"/>
                  <a:pt x="1952625" y="243417"/>
                </a:cubicBezTo>
                <a:cubicBezTo>
                  <a:pt x="2019300" y="284692"/>
                  <a:pt x="2044700" y="311150"/>
                  <a:pt x="2016125" y="338667"/>
                </a:cubicBezTo>
                <a:cubicBezTo>
                  <a:pt x="1987550" y="366184"/>
                  <a:pt x="1843617" y="386292"/>
                  <a:pt x="1781175" y="408517"/>
                </a:cubicBezTo>
                <a:cubicBezTo>
                  <a:pt x="1718733" y="430742"/>
                  <a:pt x="1675342" y="423334"/>
                  <a:pt x="1641475" y="472017"/>
                </a:cubicBezTo>
                <a:cubicBezTo>
                  <a:pt x="1607608" y="520700"/>
                  <a:pt x="1631950" y="636059"/>
                  <a:pt x="1577975" y="700617"/>
                </a:cubicBezTo>
                <a:cubicBezTo>
                  <a:pt x="1524000" y="765175"/>
                  <a:pt x="1379008" y="826559"/>
                  <a:pt x="1317625" y="859367"/>
                </a:cubicBezTo>
                <a:cubicBezTo>
                  <a:pt x="1256242" y="892175"/>
                  <a:pt x="1238250" y="906992"/>
                  <a:pt x="1209675" y="897467"/>
                </a:cubicBezTo>
                <a:cubicBezTo>
                  <a:pt x="1181100" y="887942"/>
                  <a:pt x="1181100" y="817034"/>
                  <a:pt x="1146175" y="802217"/>
                </a:cubicBezTo>
                <a:cubicBezTo>
                  <a:pt x="1111250" y="787400"/>
                  <a:pt x="1039283" y="783167"/>
                  <a:pt x="1000125" y="808567"/>
                </a:cubicBezTo>
                <a:cubicBezTo>
                  <a:pt x="960967" y="833967"/>
                  <a:pt x="910167" y="910167"/>
                  <a:pt x="911225" y="954617"/>
                </a:cubicBezTo>
                <a:cubicBezTo>
                  <a:pt x="912283" y="999067"/>
                  <a:pt x="1002242" y="1021292"/>
                  <a:pt x="1006475" y="1075267"/>
                </a:cubicBezTo>
                <a:cubicBezTo>
                  <a:pt x="1010708" y="1129242"/>
                  <a:pt x="948267" y="1214967"/>
                  <a:pt x="936625" y="1278467"/>
                </a:cubicBezTo>
                <a:cubicBezTo>
                  <a:pt x="924983" y="1341967"/>
                  <a:pt x="924983" y="1420284"/>
                  <a:pt x="936625" y="1456267"/>
                </a:cubicBezTo>
                <a:cubicBezTo>
                  <a:pt x="948267" y="1492250"/>
                  <a:pt x="1022350" y="1475317"/>
                  <a:pt x="1006475" y="1507067"/>
                </a:cubicBezTo>
                <a:close/>
              </a:path>
            </a:pathLst>
          </a:custGeom>
          <a:solidFill>
            <a:srgbClr val="FFFFFF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uiExpand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063625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7" y="949886"/>
            <a:ext cx="4055533" cy="615950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hlinkClick r:id="rId2"/>
              </a:rPr>
              <a:t>http://www.isodense.com/ic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6467" y="1667933"/>
          <a:ext cx="211666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4"/>
                <a:gridCol w="1058334"/>
              </a:tblGrid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411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378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351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335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317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279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261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6.6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244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229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215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174999" y="1706033"/>
          <a:ext cx="211666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4"/>
                <a:gridCol w="1058334"/>
              </a:tblGrid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298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76.8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54.4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40.2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27.4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6.6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20.9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15.5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14.4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11862" y="1744133"/>
          <a:ext cx="211666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4"/>
                <a:gridCol w="1058334"/>
              </a:tblGrid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87.8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24.6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12.9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11.2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12.7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12.0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6.6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8.4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8.7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6488668"/>
            <a:ext cx="159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T2* = 11.0 ms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1699" y="6422813"/>
            <a:ext cx="146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T2* = 2.1 ms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350000" y="6488668"/>
            <a:ext cx="1518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T2* &lt;  0.6 ms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1667933"/>
            <a:ext cx="5931091" cy="5200366"/>
            <a:chOff x="0" y="1667933"/>
            <a:chExt cx="5931091" cy="5200366"/>
          </a:xfrm>
        </p:grpSpPr>
        <p:pic>
          <p:nvPicPr>
            <p:cNvPr id="10" name="Picture 9" descr="Screen Shot 2018-04-13 at 2.41.32 A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67933"/>
              <a:ext cx="5931091" cy="520036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736910" y="2527300"/>
              <a:ext cx="1085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SI = 87.8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79806" y="6053481"/>
              <a:ext cx="102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SI = 340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fat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42962" y="1689100"/>
          <a:ext cx="211666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4"/>
                <a:gridCol w="1058334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432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380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368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323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351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312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6.6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308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305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7600" y="6443980"/>
            <a:ext cx="157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T2* = 20.9 ms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112030" y="1689100"/>
          <a:ext cx="211666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4"/>
                <a:gridCol w="1058334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218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105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59.4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148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188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169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35.2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6.6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76.2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114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</a:t>
                      </a:r>
                      <a:endParaRPr lang="en-US" dirty="0"/>
                    </a:p>
                  </a:txBody>
                  <a:tcPr/>
                </a:tc>
              </a:tr>
              <a:tr h="359019">
                <a:tc>
                  <a:txBody>
                    <a:bodyPr/>
                    <a:lstStyle/>
                    <a:p>
                      <a:r>
                        <a:rPr lang="en-US" dirty="0" smtClean="0"/>
                        <a:t>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12030" y="6443980"/>
            <a:ext cx="157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T2* = 12.8 ms</a:t>
            </a:r>
          </a:p>
          <a:p>
            <a:endParaRPr lang="en-US" dirty="0"/>
          </a:p>
        </p:txBody>
      </p:sp>
      <p:pic>
        <p:nvPicPr>
          <p:cNvPr id="9" name="Picture 8" descr="Screen Shot 2018-04-13 at 3.09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538"/>
            <a:ext cx="9144000" cy="2500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236"/>
            <a:ext cx="8868833" cy="1371600"/>
          </a:xfrm>
        </p:spPr>
        <p:txBody>
          <a:bodyPr/>
          <a:lstStyle/>
          <a:p>
            <a:r>
              <a:rPr lang="en-US" dirty="0" smtClean="0"/>
              <a:t>How do we get an iron value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3" y="2190751"/>
            <a:ext cx="3028104" cy="201506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52333" y="2910417"/>
            <a:ext cx="910167" cy="5185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07373" y="251883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Acquisition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25500" y="4554294"/>
            <a:ext cx="5061427" cy="2076910"/>
            <a:chOff x="825500" y="4554294"/>
            <a:chExt cx="5061427" cy="20769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rcRect l="15881" t="13576" b="26666"/>
            <a:stretch>
              <a:fillRect/>
            </a:stretch>
          </p:blipFill>
          <p:spPr>
            <a:xfrm>
              <a:off x="825500" y="4554294"/>
              <a:ext cx="2403687" cy="1707578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 flipH="1">
              <a:off x="4270375" y="5508086"/>
              <a:ext cx="984249" cy="51858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52333" y="5138754"/>
              <a:ext cx="203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Calibration Curves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82700" y="6261872"/>
              <a:ext cx="119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LIC Value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6224" y="2381251"/>
            <a:ext cx="1956270" cy="1732006"/>
            <a:chOff x="5254624" y="2190751"/>
            <a:chExt cx="2353160" cy="2338095"/>
          </a:xfrm>
        </p:grpSpPr>
        <p:graphicFrame>
          <p:nvGraphicFramePr>
            <p:cNvPr id="69634" name="Object 2"/>
            <p:cNvGraphicFramePr>
              <a:graphicFrameLocks noChangeAspect="1"/>
            </p:cNvGraphicFramePr>
            <p:nvPr/>
          </p:nvGraphicFramePr>
          <p:xfrm>
            <a:off x="6407149" y="3322930"/>
            <a:ext cx="1200635" cy="1205916"/>
          </p:xfrm>
          <a:graphic>
            <a:graphicData uri="http://schemas.openxmlformats.org/presentationml/2006/ole">
              <p:oleObj spid="_x0000_s69634" name="Image" r:id="rId5" imgW="2793651" imgH="2806349" progId="">
                <p:embed/>
              </p:oleObj>
            </a:graphicData>
          </a:graphic>
        </p:graphicFrame>
        <p:graphicFrame>
          <p:nvGraphicFramePr>
            <p:cNvPr id="69635" name="Object 3"/>
            <p:cNvGraphicFramePr>
              <a:graphicFrameLocks noChangeAspect="1"/>
            </p:cNvGraphicFramePr>
            <p:nvPr/>
          </p:nvGraphicFramePr>
          <p:xfrm>
            <a:off x="5254624" y="3322930"/>
            <a:ext cx="1177925" cy="1183195"/>
          </p:xfrm>
          <a:graphic>
            <a:graphicData uri="http://schemas.openxmlformats.org/presentationml/2006/ole">
              <p:oleObj spid="_x0000_s69635" name="Image" r:id="rId6" imgW="2793651" imgH="2806349" progId="">
                <p:embed/>
              </p:oleObj>
            </a:graphicData>
          </a:graphic>
        </p:graphicFrame>
        <p:graphicFrame>
          <p:nvGraphicFramePr>
            <p:cNvPr id="69636" name="Object 4"/>
            <p:cNvGraphicFramePr>
              <a:graphicFrameLocks noChangeAspect="1"/>
            </p:cNvGraphicFramePr>
            <p:nvPr/>
          </p:nvGraphicFramePr>
          <p:xfrm>
            <a:off x="6362227" y="2190751"/>
            <a:ext cx="1232857" cy="1238249"/>
          </p:xfrm>
          <a:graphic>
            <a:graphicData uri="http://schemas.openxmlformats.org/presentationml/2006/ole">
              <p:oleObj spid="_x0000_s69636" name="Image" r:id="rId7" imgW="2793651" imgH="2806349" progId="">
                <p:embed/>
              </p:oleObj>
            </a:graphicData>
          </a:graphic>
        </p:graphicFrame>
        <p:graphicFrame>
          <p:nvGraphicFramePr>
            <p:cNvPr id="69637" name="Object 5"/>
            <p:cNvGraphicFramePr>
              <a:graphicFrameLocks noChangeAspect="1"/>
            </p:cNvGraphicFramePr>
            <p:nvPr/>
          </p:nvGraphicFramePr>
          <p:xfrm>
            <a:off x="5267324" y="2190751"/>
            <a:ext cx="1177925" cy="1182688"/>
          </p:xfrm>
          <a:graphic>
            <a:graphicData uri="http://schemas.openxmlformats.org/presentationml/2006/ole">
              <p:oleObj spid="_x0000_s69637" name="Image" r:id="rId8" imgW="2793651" imgH="2806349" progId="">
                <p:embed/>
              </p:oleObj>
            </a:graphicData>
          </a:graphic>
        </p:graphicFrame>
      </p:grpSp>
      <p:grpSp>
        <p:nvGrpSpPr>
          <p:cNvPr id="18" name="Group 17"/>
          <p:cNvGrpSpPr/>
          <p:nvPr/>
        </p:nvGrpSpPr>
        <p:grpSpPr>
          <a:xfrm>
            <a:off x="4996853" y="2182598"/>
            <a:ext cx="3619294" cy="3835918"/>
            <a:chOff x="4933377" y="2190751"/>
            <a:chExt cx="3619294" cy="38359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33377" y="2190751"/>
              <a:ext cx="3619294" cy="2015066"/>
            </a:xfrm>
            <a:prstGeom prst="rect">
              <a:avLst/>
            </a:prstGeom>
          </p:spPr>
        </p:pic>
        <p:sp>
          <p:nvSpPr>
            <p:cNvPr id="7" name="Down Arrow 6"/>
            <p:cNvSpPr/>
            <p:nvPr/>
          </p:nvSpPr>
          <p:spPr>
            <a:xfrm>
              <a:off x="6371167" y="4508500"/>
              <a:ext cx="645583" cy="8995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74835" y="5657337"/>
              <a:ext cx="12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T2* or R2*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6750" y="4769422"/>
              <a:ext cx="102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Analysis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Use the right calibration curve</a:t>
            </a:r>
            <a:endParaRPr lang="en-US" sz="4400" dirty="0"/>
          </a:p>
        </p:txBody>
      </p:sp>
      <p:pic>
        <p:nvPicPr>
          <p:cNvPr id="4" name="Picture 3" descr="figure5.tif"/>
          <p:cNvPicPr>
            <a:picLocks noChangeAspect="1"/>
          </p:cNvPicPr>
          <p:nvPr/>
        </p:nvPicPr>
        <p:blipFill>
          <a:blip r:embed="rId2"/>
          <a:srcRect b="47253"/>
          <a:stretch>
            <a:fillRect/>
          </a:stretch>
        </p:blipFill>
        <p:spPr>
          <a:xfrm>
            <a:off x="801115" y="4164835"/>
            <a:ext cx="2492417" cy="2024298"/>
          </a:xfrm>
          <a:prstGeom prst="rect">
            <a:avLst/>
          </a:prstGeom>
        </p:spPr>
      </p:pic>
      <p:pic>
        <p:nvPicPr>
          <p:cNvPr id="5" name="Picture 4" descr="figure3.tif"/>
          <p:cNvPicPr>
            <a:picLocks noChangeAspect="1"/>
          </p:cNvPicPr>
          <p:nvPr/>
        </p:nvPicPr>
        <p:blipFill>
          <a:blip r:embed="rId3"/>
          <a:srcRect l="4332" b="50000"/>
          <a:stretch>
            <a:fillRect/>
          </a:stretch>
        </p:blipFill>
        <p:spPr>
          <a:xfrm>
            <a:off x="914400" y="1627293"/>
            <a:ext cx="2501890" cy="2013374"/>
          </a:xfrm>
          <a:prstGeom prst="rect">
            <a:avLst/>
          </a:prstGeom>
        </p:spPr>
      </p:pic>
      <p:grpSp>
        <p:nvGrpSpPr>
          <p:cNvPr id="3" name="Group 7"/>
          <p:cNvGrpSpPr/>
          <p:nvPr/>
        </p:nvGrpSpPr>
        <p:grpSpPr>
          <a:xfrm>
            <a:off x="4411133" y="1627293"/>
            <a:ext cx="2511444" cy="4561840"/>
            <a:chOff x="4411133" y="1627293"/>
            <a:chExt cx="2511444" cy="4561840"/>
          </a:xfrm>
        </p:grpSpPr>
        <p:pic>
          <p:nvPicPr>
            <p:cNvPr id="6" name="Picture 5" descr="figure4.tif"/>
            <p:cNvPicPr>
              <a:picLocks noChangeAspect="1"/>
            </p:cNvPicPr>
            <p:nvPr/>
          </p:nvPicPr>
          <p:blipFill>
            <a:blip r:embed="rId4"/>
            <a:srcRect l="4228" b="50137"/>
            <a:stretch>
              <a:fillRect/>
            </a:stretch>
          </p:blipFill>
          <p:spPr>
            <a:xfrm>
              <a:off x="4411133" y="1627293"/>
              <a:ext cx="2511444" cy="2013374"/>
            </a:xfrm>
            <a:prstGeom prst="rect">
              <a:avLst/>
            </a:prstGeom>
          </p:spPr>
        </p:pic>
        <p:pic>
          <p:nvPicPr>
            <p:cNvPr id="7" name="Picture 6" descr="figure6.tif"/>
            <p:cNvPicPr>
              <a:picLocks noChangeAspect="1"/>
            </p:cNvPicPr>
            <p:nvPr/>
          </p:nvPicPr>
          <p:blipFill>
            <a:blip r:embed="rId5"/>
            <a:srcRect b="47253"/>
            <a:stretch>
              <a:fillRect/>
            </a:stretch>
          </p:blipFill>
          <p:spPr>
            <a:xfrm>
              <a:off x="4411133" y="4164835"/>
              <a:ext cx="2492417" cy="202429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081357" y="6512355"/>
            <a:ext cx="2084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Meloni</a:t>
            </a:r>
            <a:r>
              <a:rPr lang="en-US" sz="1400" i="1" dirty="0" smtClean="0"/>
              <a:t> et al, BJH, 2014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from 1.5 T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934718" y="6336031"/>
            <a:ext cx="363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is called “1.5T Calibration”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36650" y="1438836"/>
          <a:ext cx="6870700" cy="4470400"/>
        </p:xfrm>
        <a:graphic>
          <a:graphicData uri="http://schemas.openxmlformats.org/presentationml/2006/ole">
            <p:oleObj spid="_x0000_s56324" name="Worksheet" r:id="rId3" imgW="6870700" imgH="4470400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for Truncation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5025464"/>
          </a:xfrm>
        </p:spPr>
        <p:txBody>
          <a:bodyPr/>
          <a:lstStyle/>
          <a:p>
            <a:r>
              <a:rPr lang="en-US" dirty="0" smtClean="0"/>
              <a:t>ROI </a:t>
            </a:r>
          </a:p>
          <a:p>
            <a:pPr lvl="1"/>
            <a:r>
              <a:rPr lang="en-US" dirty="0" smtClean="0"/>
              <a:t>Peripheral in liver (1-2 cm thick)</a:t>
            </a:r>
          </a:p>
          <a:p>
            <a:pPr lvl="1"/>
            <a:r>
              <a:rPr lang="en-US" dirty="0" smtClean="0"/>
              <a:t>Full thickness </a:t>
            </a:r>
            <a:r>
              <a:rPr lang="en-US" dirty="0" err="1" smtClean="0"/>
              <a:t>septal</a:t>
            </a:r>
            <a:r>
              <a:rPr lang="en-US" dirty="0" smtClean="0"/>
              <a:t> in heart</a:t>
            </a:r>
          </a:p>
          <a:p>
            <a:r>
              <a:rPr lang="en-US" dirty="0" smtClean="0"/>
              <a:t>Truncate</a:t>
            </a:r>
          </a:p>
          <a:p>
            <a:pPr lvl="1"/>
            <a:r>
              <a:rPr lang="en-US" dirty="0" smtClean="0"/>
              <a:t>Optimize fit for the early echoes</a:t>
            </a:r>
          </a:p>
          <a:p>
            <a:pPr lvl="1"/>
            <a:r>
              <a:rPr lang="en-US" dirty="0" smtClean="0"/>
              <a:t>Remember the effects of fat</a:t>
            </a:r>
          </a:p>
          <a:p>
            <a:r>
              <a:rPr lang="en-US" dirty="0" smtClean="0"/>
              <a:t>Sanity Check</a:t>
            </a:r>
          </a:p>
          <a:p>
            <a:pPr lvl="1"/>
            <a:r>
              <a:rPr lang="en-US" dirty="0" smtClean="0"/>
              <a:t>If the tissue is dark in the first image, beware !</a:t>
            </a:r>
          </a:p>
          <a:p>
            <a:r>
              <a:rPr lang="en-US" dirty="0" smtClean="0"/>
              <a:t>Use the correct equation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Garbowski</a:t>
            </a:r>
            <a:r>
              <a:rPr lang="en-US" dirty="0" smtClean="0"/>
              <a:t> equation is correct for truncated model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713"/>
            <a:ext cx="7770813" cy="1371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5539" name="Picture 2" descr="Quest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817688"/>
            <a:ext cx="726757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48833"/>
            <a:ext cx="7770813" cy="4618567"/>
          </a:xfrm>
        </p:spPr>
        <p:txBody>
          <a:bodyPr/>
          <a:lstStyle/>
          <a:p>
            <a:r>
              <a:rPr lang="en-US" dirty="0" err="1" smtClean="0"/>
              <a:t>Pixelwise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ROI</a:t>
            </a:r>
          </a:p>
          <a:p>
            <a:r>
              <a:rPr lang="en-US" dirty="0" smtClean="0"/>
              <a:t>Signal decay model</a:t>
            </a:r>
          </a:p>
          <a:p>
            <a:r>
              <a:rPr lang="en-US" dirty="0" err="1" smtClean="0"/>
              <a:t>Rician</a:t>
            </a:r>
            <a:r>
              <a:rPr lang="en-US" dirty="0" smtClean="0"/>
              <a:t> noise</a:t>
            </a:r>
          </a:p>
          <a:p>
            <a:r>
              <a:rPr lang="en-US" dirty="0" smtClean="0"/>
              <a:t>Fitting approaches</a:t>
            </a:r>
          </a:p>
          <a:p>
            <a:r>
              <a:rPr lang="en-US" dirty="0" smtClean="0"/>
              <a:t>Appropriate calibration curves</a:t>
            </a:r>
          </a:p>
          <a:p>
            <a:r>
              <a:rPr lang="en-US" dirty="0" smtClean="0"/>
              <a:t>Available software tools</a:t>
            </a:r>
          </a:p>
          <a:p>
            <a:r>
              <a:rPr lang="en-US" dirty="0" smtClean="0"/>
              <a:t>Freeware demonstration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705600" cy="868362"/>
          </a:xfrm>
        </p:spPr>
        <p:txBody>
          <a:bodyPr/>
          <a:lstStyle/>
          <a:p>
            <a:r>
              <a:rPr lang="en-US"/>
              <a:t>Pixelwise vs ROI based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4114800"/>
            <a:ext cx="8077200" cy="20113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400"/>
              <a:t>For homogeneous iron distribution, ROI based methods are more accurate.</a:t>
            </a:r>
          </a:p>
          <a:p>
            <a:pPr>
              <a:lnSpc>
                <a:spcPct val="80000"/>
              </a:lnSpc>
            </a:pPr>
            <a:r>
              <a:rPr lang="en-US" sz="2400"/>
              <a:t>With non-homogeneous iron distributions, ROI based methods will underestimate true iron.</a:t>
            </a:r>
          </a:p>
          <a:p>
            <a:pPr>
              <a:lnSpc>
                <a:spcPct val="80000"/>
              </a:lnSpc>
            </a:pPr>
            <a:r>
              <a:rPr lang="en-US" sz="2400"/>
              <a:t>Even if using an ROI based method, quick pixelwise mapping can help delineate boundaries.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28600" y="1143000"/>
            <a:ext cx="4679950" cy="2871788"/>
            <a:chOff x="384" y="720"/>
            <a:chExt cx="2948" cy="1809"/>
          </a:xfrm>
        </p:grpSpPr>
        <p:graphicFrame>
          <p:nvGraphicFramePr>
            <p:cNvPr id="16395" name="Object 11"/>
            <p:cNvGraphicFramePr>
              <a:graphicFrameLocks noChangeAspect="1"/>
            </p:cNvGraphicFramePr>
            <p:nvPr/>
          </p:nvGraphicFramePr>
          <p:xfrm>
            <a:off x="1968" y="720"/>
            <a:ext cx="1364" cy="1370"/>
          </p:xfrm>
          <a:graphic>
            <a:graphicData uri="http://schemas.openxmlformats.org/presentationml/2006/ole">
              <p:oleObj spid="_x0000_s83970" name="Image" r:id="rId3" imgW="2793651" imgH="2806349" progId="">
                <p:embed/>
              </p:oleObj>
            </a:graphicData>
          </a:graphic>
        </p:graphicFrame>
        <p:graphicFrame>
          <p:nvGraphicFramePr>
            <p:cNvPr id="16394" name="Object 10"/>
            <p:cNvGraphicFramePr>
              <a:graphicFrameLocks noChangeAspect="1"/>
            </p:cNvGraphicFramePr>
            <p:nvPr/>
          </p:nvGraphicFramePr>
          <p:xfrm>
            <a:off x="1296" y="864"/>
            <a:ext cx="1341" cy="1347"/>
          </p:xfrm>
          <a:graphic>
            <a:graphicData uri="http://schemas.openxmlformats.org/presentationml/2006/ole">
              <p:oleObj spid="_x0000_s83971" name="Image" r:id="rId4" imgW="2793651" imgH="2806349" progId="">
                <p:embed/>
              </p:oleObj>
            </a:graphicData>
          </a:graphic>
        </p:graphicFrame>
        <p:graphicFrame>
          <p:nvGraphicFramePr>
            <p:cNvPr id="16392" name="Object 8"/>
            <p:cNvGraphicFramePr>
              <a:graphicFrameLocks noChangeAspect="1"/>
            </p:cNvGraphicFramePr>
            <p:nvPr/>
          </p:nvGraphicFramePr>
          <p:xfrm>
            <a:off x="816" y="1008"/>
            <a:ext cx="1372" cy="1378"/>
          </p:xfrm>
          <a:graphic>
            <a:graphicData uri="http://schemas.openxmlformats.org/presentationml/2006/ole">
              <p:oleObj spid="_x0000_s83972" name="Image" r:id="rId5" imgW="2793651" imgH="2806349" progId="">
                <p:embed/>
              </p:oleObj>
            </a:graphicData>
          </a:graphic>
        </p:graphicFrame>
        <p:graphicFrame>
          <p:nvGraphicFramePr>
            <p:cNvPr id="16390" name="Object 6"/>
            <p:cNvGraphicFramePr>
              <a:graphicFrameLocks noChangeAspect="1"/>
            </p:cNvGraphicFramePr>
            <p:nvPr/>
          </p:nvGraphicFramePr>
          <p:xfrm>
            <a:off x="384" y="1152"/>
            <a:ext cx="1371" cy="1377"/>
          </p:xfrm>
          <a:graphic>
            <a:graphicData uri="http://schemas.openxmlformats.org/presentationml/2006/ole">
              <p:oleObj spid="_x0000_s83973" name="Image" r:id="rId6" imgW="2793651" imgH="2806349" progId="">
                <p:embed/>
              </p:oleObj>
            </a:graphicData>
          </a:graphic>
        </p:graphicFrame>
      </p:grpSp>
      <p:sp>
        <p:nvSpPr>
          <p:cNvPr id="16397" name="Freeform 13"/>
          <p:cNvSpPr>
            <a:spLocks/>
          </p:cNvSpPr>
          <p:nvPr/>
        </p:nvSpPr>
        <p:spPr bwMode="auto">
          <a:xfrm>
            <a:off x="1103313" y="2386013"/>
            <a:ext cx="381000" cy="1068387"/>
          </a:xfrm>
          <a:custGeom>
            <a:avLst/>
            <a:gdLst/>
            <a:ahLst/>
            <a:cxnLst>
              <a:cxn ang="0">
                <a:pos x="217" y="657"/>
              </a:cxn>
              <a:cxn ang="0">
                <a:pos x="169" y="657"/>
              </a:cxn>
              <a:cxn ang="0">
                <a:pos x="101" y="565"/>
              </a:cxn>
              <a:cxn ang="0">
                <a:pos x="25" y="389"/>
              </a:cxn>
              <a:cxn ang="0">
                <a:pos x="1" y="301"/>
              </a:cxn>
              <a:cxn ang="0">
                <a:pos x="29" y="157"/>
              </a:cxn>
              <a:cxn ang="0">
                <a:pos x="53" y="81"/>
              </a:cxn>
              <a:cxn ang="0">
                <a:pos x="81" y="17"/>
              </a:cxn>
              <a:cxn ang="0">
                <a:pos x="125" y="5"/>
              </a:cxn>
              <a:cxn ang="0">
                <a:pos x="149" y="45"/>
              </a:cxn>
              <a:cxn ang="0">
                <a:pos x="141" y="101"/>
              </a:cxn>
              <a:cxn ang="0">
                <a:pos x="113" y="169"/>
              </a:cxn>
              <a:cxn ang="0">
                <a:pos x="89" y="245"/>
              </a:cxn>
              <a:cxn ang="0">
                <a:pos x="93" y="349"/>
              </a:cxn>
              <a:cxn ang="0">
                <a:pos x="105" y="409"/>
              </a:cxn>
              <a:cxn ang="0">
                <a:pos x="137" y="469"/>
              </a:cxn>
              <a:cxn ang="0">
                <a:pos x="161" y="525"/>
              </a:cxn>
              <a:cxn ang="0">
                <a:pos x="229" y="577"/>
              </a:cxn>
              <a:cxn ang="0">
                <a:pos x="229" y="629"/>
              </a:cxn>
              <a:cxn ang="0">
                <a:pos x="181" y="673"/>
              </a:cxn>
            </a:cxnLst>
            <a:rect l="0" t="0" r="r" b="b"/>
            <a:pathLst>
              <a:path w="240" h="673">
                <a:moveTo>
                  <a:pt x="217" y="657"/>
                </a:moveTo>
                <a:cubicBezTo>
                  <a:pt x="202" y="664"/>
                  <a:pt x="188" y="672"/>
                  <a:pt x="169" y="657"/>
                </a:cubicBezTo>
                <a:cubicBezTo>
                  <a:pt x="150" y="642"/>
                  <a:pt x="125" y="610"/>
                  <a:pt x="101" y="565"/>
                </a:cubicBezTo>
                <a:cubicBezTo>
                  <a:pt x="77" y="520"/>
                  <a:pt x="42" y="433"/>
                  <a:pt x="25" y="389"/>
                </a:cubicBezTo>
                <a:cubicBezTo>
                  <a:pt x="8" y="345"/>
                  <a:pt x="0" y="340"/>
                  <a:pt x="1" y="301"/>
                </a:cubicBezTo>
                <a:cubicBezTo>
                  <a:pt x="2" y="262"/>
                  <a:pt x="20" y="194"/>
                  <a:pt x="29" y="157"/>
                </a:cubicBezTo>
                <a:cubicBezTo>
                  <a:pt x="38" y="120"/>
                  <a:pt x="44" y="104"/>
                  <a:pt x="53" y="81"/>
                </a:cubicBezTo>
                <a:cubicBezTo>
                  <a:pt x="62" y="58"/>
                  <a:pt x="69" y="30"/>
                  <a:pt x="81" y="17"/>
                </a:cubicBezTo>
                <a:cubicBezTo>
                  <a:pt x="93" y="4"/>
                  <a:pt x="114" y="0"/>
                  <a:pt x="125" y="5"/>
                </a:cubicBezTo>
                <a:cubicBezTo>
                  <a:pt x="136" y="10"/>
                  <a:pt x="146" y="29"/>
                  <a:pt x="149" y="45"/>
                </a:cubicBezTo>
                <a:cubicBezTo>
                  <a:pt x="152" y="61"/>
                  <a:pt x="147" y="80"/>
                  <a:pt x="141" y="101"/>
                </a:cubicBezTo>
                <a:cubicBezTo>
                  <a:pt x="135" y="122"/>
                  <a:pt x="122" y="145"/>
                  <a:pt x="113" y="169"/>
                </a:cubicBezTo>
                <a:cubicBezTo>
                  <a:pt x="104" y="193"/>
                  <a:pt x="92" y="215"/>
                  <a:pt x="89" y="245"/>
                </a:cubicBezTo>
                <a:cubicBezTo>
                  <a:pt x="86" y="275"/>
                  <a:pt x="90" y="322"/>
                  <a:pt x="93" y="349"/>
                </a:cubicBezTo>
                <a:cubicBezTo>
                  <a:pt x="96" y="376"/>
                  <a:pt x="98" y="389"/>
                  <a:pt x="105" y="409"/>
                </a:cubicBezTo>
                <a:cubicBezTo>
                  <a:pt x="112" y="429"/>
                  <a:pt x="128" y="450"/>
                  <a:pt x="137" y="469"/>
                </a:cubicBezTo>
                <a:cubicBezTo>
                  <a:pt x="146" y="488"/>
                  <a:pt x="146" y="507"/>
                  <a:pt x="161" y="525"/>
                </a:cubicBezTo>
                <a:cubicBezTo>
                  <a:pt x="176" y="543"/>
                  <a:pt x="218" y="560"/>
                  <a:pt x="229" y="577"/>
                </a:cubicBezTo>
                <a:cubicBezTo>
                  <a:pt x="240" y="594"/>
                  <a:pt x="237" y="613"/>
                  <a:pt x="229" y="629"/>
                </a:cubicBezTo>
                <a:cubicBezTo>
                  <a:pt x="221" y="645"/>
                  <a:pt x="201" y="659"/>
                  <a:pt x="181" y="67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5638800" y="1295400"/>
            <a:ext cx="2209800" cy="2209800"/>
            <a:chOff x="3552" y="816"/>
            <a:chExt cx="1392" cy="1392"/>
          </a:xfrm>
        </p:grpSpPr>
        <p:sp>
          <p:nvSpPr>
            <p:cNvPr id="16398" name="Line 14"/>
            <p:cNvSpPr>
              <a:spLocks noChangeShapeType="1"/>
            </p:cNvSpPr>
            <p:nvPr/>
          </p:nvSpPr>
          <p:spPr bwMode="auto">
            <a:xfrm>
              <a:off x="3552" y="816"/>
              <a:ext cx="0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9" name="Line 15"/>
            <p:cNvSpPr>
              <a:spLocks noChangeShapeType="1"/>
            </p:cNvSpPr>
            <p:nvPr/>
          </p:nvSpPr>
          <p:spPr bwMode="auto">
            <a:xfrm rot="-5400000">
              <a:off x="4248" y="1512"/>
              <a:ext cx="0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5791200" y="1600200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6019800" y="2133600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6403" name="Text Box 19"/>
          <p:cNvSpPr txBox="1">
            <a:spLocks noChangeArrowheads="1"/>
          </p:cNvSpPr>
          <p:nvPr/>
        </p:nvSpPr>
        <p:spPr bwMode="auto">
          <a:xfrm>
            <a:off x="6400800" y="2438400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6404" name="Text Box 20"/>
          <p:cNvSpPr txBox="1">
            <a:spLocks noChangeArrowheads="1"/>
          </p:cNvSpPr>
          <p:nvPr/>
        </p:nvSpPr>
        <p:spPr bwMode="auto">
          <a:xfrm>
            <a:off x="6705600" y="2819400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7162800" y="2895600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6408" name="Freeform 24"/>
          <p:cNvSpPr>
            <a:spLocks/>
          </p:cNvSpPr>
          <p:nvPr/>
        </p:nvSpPr>
        <p:spPr bwMode="auto">
          <a:xfrm>
            <a:off x="5791200" y="1524000"/>
            <a:ext cx="2266950" cy="180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" y="234"/>
              </a:cxn>
              <a:cxn ang="0">
                <a:pos x="366" y="618"/>
              </a:cxn>
              <a:cxn ang="0">
                <a:pos x="594" y="846"/>
              </a:cxn>
              <a:cxn ang="0">
                <a:pos x="822" y="978"/>
              </a:cxn>
              <a:cxn ang="0">
                <a:pos x="1164" y="1074"/>
              </a:cxn>
              <a:cxn ang="0">
                <a:pos x="1428" y="1134"/>
              </a:cxn>
            </a:cxnLst>
            <a:rect l="0" t="0" r="r" b="b"/>
            <a:pathLst>
              <a:path w="1428" h="1134">
                <a:moveTo>
                  <a:pt x="0" y="0"/>
                </a:moveTo>
                <a:cubicBezTo>
                  <a:pt x="32" y="65"/>
                  <a:pt x="65" y="131"/>
                  <a:pt x="126" y="234"/>
                </a:cubicBezTo>
                <a:cubicBezTo>
                  <a:pt x="187" y="337"/>
                  <a:pt x="288" y="516"/>
                  <a:pt x="366" y="618"/>
                </a:cubicBezTo>
                <a:cubicBezTo>
                  <a:pt x="444" y="720"/>
                  <a:pt x="518" y="786"/>
                  <a:pt x="594" y="846"/>
                </a:cubicBezTo>
                <a:cubicBezTo>
                  <a:pt x="670" y="906"/>
                  <a:pt x="727" y="940"/>
                  <a:pt x="822" y="978"/>
                </a:cubicBezTo>
                <a:cubicBezTo>
                  <a:pt x="917" y="1016"/>
                  <a:pt x="1063" y="1048"/>
                  <a:pt x="1164" y="1074"/>
                </a:cubicBezTo>
                <a:cubicBezTo>
                  <a:pt x="1265" y="1100"/>
                  <a:pt x="1346" y="1117"/>
                  <a:pt x="1428" y="1134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5257800" y="990600"/>
            <a:ext cx="3124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1066800" y="1676400"/>
            <a:ext cx="3048000" cy="1752600"/>
            <a:chOff x="672" y="1056"/>
            <a:chExt cx="1920" cy="1104"/>
          </a:xfrm>
        </p:grpSpPr>
        <p:sp>
          <p:nvSpPr>
            <p:cNvPr id="16410" name="Line 26"/>
            <p:cNvSpPr>
              <a:spLocks noChangeShapeType="1"/>
            </p:cNvSpPr>
            <p:nvPr/>
          </p:nvSpPr>
          <p:spPr bwMode="auto">
            <a:xfrm flipV="1">
              <a:off x="720" y="1632"/>
              <a:ext cx="1824" cy="52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1" name="Line 27"/>
            <p:cNvSpPr>
              <a:spLocks noChangeShapeType="1"/>
            </p:cNvSpPr>
            <p:nvPr/>
          </p:nvSpPr>
          <p:spPr bwMode="auto">
            <a:xfrm flipV="1">
              <a:off x="768" y="1440"/>
              <a:ext cx="1824" cy="52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2" name="Line 28"/>
            <p:cNvSpPr>
              <a:spLocks noChangeShapeType="1"/>
            </p:cNvSpPr>
            <p:nvPr/>
          </p:nvSpPr>
          <p:spPr bwMode="auto">
            <a:xfrm flipV="1">
              <a:off x="720" y="1056"/>
              <a:ext cx="1824" cy="52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3" name="Line 29"/>
            <p:cNvSpPr>
              <a:spLocks noChangeShapeType="1"/>
            </p:cNvSpPr>
            <p:nvPr/>
          </p:nvSpPr>
          <p:spPr bwMode="auto">
            <a:xfrm flipV="1">
              <a:off x="672" y="1248"/>
              <a:ext cx="1824" cy="52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5791200" y="1143000"/>
            <a:ext cx="2286000" cy="2728913"/>
            <a:chOff x="3648" y="720"/>
            <a:chExt cx="1440" cy="1719"/>
          </a:xfrm>
        </p:grpSpPr>
        <p:grpSp>
          <p:nvGrpSpPr>
            <p:cNvPr id="6" name="Group 32"/>
            <p:cNvGrpSpPr>
              <a:grpSpLocks/>
            </p:cNvGrpSpPr>
            <p:nvPr/>
          </p:nvGrpSpPr>
          <p:grpSpPr bwMode="auto">
            <a:xfrm>
              <a:off x="3648" y="720"/>
              <a:ext cx="1440" cy="1440"/>
              <a:chOff x="3648" y="720"/>
              <a:chExt cx="1440" cy="1440"/>
            </a:xfrm>
          </p:grpSpPr>
          <p:sp>
            <p:nvSpPr>
              <p:cNvPr id="16414" name="Line 30"/>
              <p:cNvSpPr>
                <a:spLocks noChangeShapeType="1"/>
              </p:cNvSpPr>
              <p:nvPr/>
            </p:nvSpPr>
            <p:spPr bwMode="auto">
              <a:xfrm>
                <a:off x="3648" y="720"/>
                <a:ext cx="0" cy="14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5" name="Line 31"/>
              <p:cNvSpPr>
                <a:spLocks noChangeShapeType="1"/>
              </p:cNvSpPr>
              <p:nvPr/>
            </p:nvSpPr>
            <p:spPr bwMode="auto">
              <a:xfrm rot="5400000">
                <a:off x="4368" y="1440"/>
                <a:ext cx="0" cy="14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17" name="Freeform 33"/>
            <p:cNvSpPr>
              <a:spLocks/>
            </p:cNvSpPr>
            <p:nvPr/>
          </p:nvSpPr>
          <p:spPr bwMode="auto">
            <a:xfrm>
              <a:off x="3792" y="929"/>
              <a:ext cx="1248" cy="1039"/>
            </a:xfrm>
            <a:custGeom>
              <a:avLst/>
              <a:gdLst/>
              <a:ahLst/>
              <a:cxnLst>
                <a:cxn ang="0">
                  <a:pos x="0" y="1039"/>
                </a:cxn>
                <a:cxn ang="0">
                  <a:pos x="174" y="1021"/>
                </a:cxn>
                <a:cxn ang="0">
                  <a:pos x="288" y="967"/>
                </a:cxn>
                <a:cxn ang="0">
                  <a:pos x="384" y="775"/>
                </a:cxn>
                <a:cxn ang="0">
                  <a:pos x="474" y="559"/>
                </a:cxn>
                <a:cxn ang="0">
                  <a:pos x="528" y="349"/>
                </a:cxn>
                <a:cxn ang="0">
                  <a:pos x="600" y="163"/>
                </a:cxn>
                <a:cxn ang="0">
                  <a:pos x="648" y="25"/>
                </a:cxn>
                <a:cxn ang="0">
                  <a:pos x="702" y="13"/>
                </a:cxn>
                <a:cxn ang="0">
                  <a:pos x="744" y="85"/>
                </a:cxn>
                <a:cxn ang="0">
                  <a:pos x="828" y="259"/>
                </a:cxn>
                <a:cxn ang="0">
                  <a:pos x="924" y="643"/>
                </a:cxn>
                <a:cxn ang="0">
                  <a:pos x="1008" y="871"/>
                </a:cxn>
                <a:cxn ang="0">
                  <a:pos x="1116" y="979"/>
                </a:cxn>
                <a:cxn ang="0">
                  <a:pos x="1248" y="1021"/>
                </a:cxn>
              </a:cxnLst>
              <a:rect l="0" t="0" r="r" b="b"/>
              <a:pathLst>
                <a:path w="1248" h="1039">
                  <a:moveTo>
                    <a:pt x="0" y="1039"/>
                  </a:moveTo>
                  <a:cubicBezTo>
                    <a:pt x="63" y="1036"/>
                    <a:pt x="126" y="1033"/>
                    <a:pt x="174" y="1021"/>
                  </a:cubicBezTo>
                  <a:cubicBezTo>
                    <a:pt x="222" y="1009"/>
                    <a:pt x="253" y="1008"/>
                    <a:pt x="288" y="967"/>
                  </a:cubicBezTo>
                  <a:cubicBezTo>
                    <a:pt x="323" y="926"/>
                    <a:pt x="353" y="843"/>
                    <a:pt x="384" y="775"/>
                  </a:cubicBezTo>
                  <a:cubicBezTo>
                    <a:pt x="415" y="707"/>
                    <a:pt x="450" y="630"/>
                    <a:pt x="474" y="559"/>
                  </a:cubicBezTo>
                  <a:cubicBezTo>
                    <a:pt x="498" y="488"/>
                    <a:pt x="507" y="415"/>
                    <a:pt x="528" y="349"/>
                  </a:cubicBezTo>
                  <a:cubicBezTo>
                    <a:pt x="549" y="283"/>
                    <a:pt x="580" y="217"/>
                    <a:pt x="600" y="163"/>
                  </a:cubicBezTo>
                  <a:cubicBezTo>
                    <a:pt x="620" y="109"/>
                    <a:pt x="631" y="50"/>
                    <a:pt x="648" y="25"/>
                  </a:cubicBezTo>
                  <a:cubicBezTo>
                    <a:pt x="665" y="0"/>
                    <a:pt x="686" y="3"/>
                    <a:pt x="702" y="13"/>
                  </a:cubicBezTo>
                  <a:cubicBezTo>
                    <a:pt x="718" y="23"/>
                    <a:pt x="723" y="44"/>
                    <a:pt x="744" y="85"/>
                  </a:cubicBezTo>
                  <a:cubicBezTo>
                    <a:pt x="765" y="126"/>
                    <a:pt x="798" y="166"/>
                    <a:pt x="828" y="259"/>
                  </a:cubicBezTo>
                  <a:cubicBezTo>
                    <a:pt x="858" y="352"/>
                    <a:pt x="894" y="541"/>
                    <a:pt x="924" y="643"/>
                  </a:cubicBezTo>
                  <a:cubicBezTo>
                    <a:pt x="954" y="745"/>
                    <a:pt x="976" y="815"/>
                    <a:pt x="1008" y="871"/>
                  </a:cubicBezTo>
                  <a:cubicBezTo>
                    <a:pt x="1040" y="927"/>
                    <a:pt x="1076" y="954"/>
                    <a:pt x="1116" y="979"/>
                  </a:cubicBezTo>
                  <a:cubicBezTo>
                    <a:pt x="1156" y="1004"/>
                    <a:pt x="1202" y="1012"/>
                    <a:pt x="1248" y="102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9" name="Text Box 35"/>
            <p:cNvSpPr txBox="1">
              <a:spLocks noChangeArrowheads="1"/>
            </p:cNvSpPr>
            <p:nvPr/>
          </p:nvSpPr>
          <p:spPr bwMode="auto">
            <a:xfrm>
              <a:off x="4128" y="2208"/>
              <a:ext cx="6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R2* (Hz)</a:t>
              </a:r>
            </a:p>
          </p:txBody>
        </p:sp>
      </p:grp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7086600" y="1524000"/>
            <a:ext cx="76200" cy="19050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7" grpId="0" animBg="1"/>
      <p:bldP spid="16397" grpId="1" animBg="1"/>
      <p:bldP spid="16401" grpId="0"/>
      <p:bldP spid="16402" grpId="0"/>
      <p:bldP spid="16403" grpId="0"/>
      <p:bldP spid="16404" grpId="0"/>
      <p:bldP spid="16405" grpId="0"/>
      <p:bldP spid="16408" grpId="0" animBg="1"/>
      <p:bldP spid="164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ROI versus </a:t>
            </a:r>
            <a:r>
              <a:rPr lang="en-US" sz="4400" dirty="0" err="1"/>
              <a:t>Pixelwise</a:t>
            </a:r>
            <a:r>
              <a:rPr lang="en-US" sz="4400" dirty="0"/>
              <a:t> in Heart</a:t>
            </a:r>
          </a:p>
        </p:txBody>
      </p:sp>
      <p:pic>
        <p:nvPicPr>
          <p:cNvPr id="39939" name="Picture 3" descr="ROIvsPixelwi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447800"/>
            <a:ext cx="6400800" cy="4799013"/>
          </a:xfrm>
          <a:prstGeom prst="rect">
            <a:avLst/>
          </a:prstGeom>
          <a:noFill/>
        </p:spPr>
      </p:pic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29200" y="6491288"/>
            <a:ext cx="273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/>
              <a:t>Ghugre et al, JMRI, 2006</a:t>
            </a:r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V="1">
            <a:off x="2286000" y="1828800"/>
            <a:ext cx="495300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096931"/>
          </a:xfrm>
        </p:spPr>
        <p:txBody>
          <a:bodyPr/>
          <a:lstStyle/>
          <a:p>
            <a:r>
              <a:rPr lang="en-US" dirty="0" smtClean="0"/>
              <a:t>Signal decay 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85800" y="1164167"/>
            <a:ext cx="8077200" cy="537633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SI =ρ(1-exp</a:t>
            </a:r>
            <a:r>
              <a:rPr lang="en-US" baseline="30000" dirty="0" smtClean="0"/>
              <a:t>(-TR/T1)</a:t>
            </a:r>
            <a:r>
              <a:rPr lang="en-US" dirty="0" smtClean="0"/>
              <a:t>) sinθexp</a:t>
            </a:r>
            <a:r>
              <a:rPr lang="en-US" baseline="30000" dirty="0" smtClean="0"/>
              <a:t>(-TE/T2*) </a:t>
            </a:r>
            <a:r>
              <a:rPr lang="en-US" dirty="0" smtClean="0"/>
              <a:t>/(1-cosθ exp</a:t>
            </a:r>
            <a:r>
              <a:rPr lang="en-US" baseline="30000" dirty="0" smtClean="0"/>
              <a:t>(-TR/T1)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Since only TE is changing between echoes this -&gt;</a:t>
            </a:r>
          </a:p>
          <a:p>
            <a:pPr>
              <a:buNone/>
            </a:pPr>
            <a:r>
              <a:rPr lang="en-US" dirty="0" smtClean="0"/>
              <a:t>SI = A exp </a:t>
            </a:r>
            <a:r>
              <a:rPr lang="en-US" baseline="30000" dirty="0" smtClean="0"/>
              <a:t>(TE/T2*)				</a:t>
            </a:r>
            <a:r>
              <a:rPr lang="en-US" dirty="0" smtClean="0"/>
              <a:t>(2 components)</a:t>
            </a:r>
            <a:endParaRPr lang="en-US" baseline="30000" dirty="0" smtClean="0"/>
          </a:p>
          <a:p>
            <a:endParaRPr lang="en-US" baseline="30000" dirty="0" smtClean="0"/>
          </a:p>
          <a:p>
            <a:endParaRPr lang="en-US" baseline="30000" dirty="0" smtClean="0"/>
          </a:p>
          <a:p>
            <a:r>
              <a:rPr lang="en-US" dirty="0" smtClean="0"/>
              <a:t>In the presence of significant partial volume effects</a:t>
            </a:r>
          </a:p>
          <a:p>
            <a:r>
              <a:rPr lang="en-US" dirty="0" smtClean="0"/>
              <a:t>SI = A</a:t>
            </a:r>
            <a:r>
              <a:rPr lang="en-US" baseline="-25000" dirty="0" smtClean="0"/>
              <a:t>1</a:t>
            </a:r>
            <a:r>
              <a:rPr lang="en-US" dirty="0" smtClean="0"/>
              <a:t> exp </a:t>
            </a:r>
            <a:r>
              <a:rPr lang="en-US" baseline="30000" dirty="0" smtClean="0"/>
              <a:t>(TE/T2*</a:t>
            </a:r>
            <a:r>
              <a:rPr lang="en-US" sz="1400" dirty="0" smtClean="0"/>
              <a:t>1</a:t>
            </a:r>
            <a:r>
              <a:rPr lang="en-US" baseline="30000" dirty="0" smtClean="0"/>
              <a:t>) + </a:t>
            </a:r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 exp </a:t>
            </a:r>
            <a:r>
              <a:rPr lang="en-US" baseline="30000" dirty="0" smtClean="0"/>
              <a:t>(TE/T2*</a:t>
            </a:r>
            <a:r>
              <a:rPr lang="en-US" sz="1400" dirty="0" smtClean="0"/>
              <a:t>2</a:t>
            </a:r>
            <a:r>
              <a:rPr lang="en-US" baseline="30000" dirty="0" smtClean="0"/>
              <a:t>)       </a:t>
            </a:r>
            <a:r>
              <a:rPr lang="en-US" dirty="0" smtClean="0"/>
              <a:t>(4 components)</a:t>
            </a:r>
          </a:p>
          <a:p>
            <a:r>
              <a:rPr lang="en-US" dirty="0" smtClean="0"/>
              <a:t>If T2*</a:t>
            </a:r>
            <a:r>
              <a:rPr lang="en-US" baseline="-25000" dirty="0" smtClean="0"/>
              <a:t>2</a:t>
            </a:r>
            <a:r>
              <a:rPr lang="en-US" dirty="0" smtClean="0"/>
              <a:t> is &gt;&gt; </a:t>
            </a:r>
            <a:r>
              <a:rPr lang="en-US" dirty="0" err="1" smtClean="0"/>
              <a:t>TE</a:t>
            </a:r>
            <a:r>
              <a:rPr lang="en-US" baseline="-25000" dirty="0" err="1" smtClean="0"/>
              <a:t>max</a:t>
            </a:r>
            <a:endParaRPr lang="en-US" baseline="-25000" dirty="0" smtClean="0"/>
          </a:p>
          <a:p>
            <a:r>
              <a:rPr lang="en-US" dirty="0" smtClean="0"/>
              <a:t>SI = A</a:t>
            </a:r>
            <a:r>
              <a:rPr lang="en-US" baseline="-25000" dirty="0" smtClean="0"/>
              <a:t>1</a:t>
            </a:r>
            <a:r>
              <a:rPr lang="en-US" dirty="0" smtClean="0"/>
              <a:t> exp </a:t>
            </a:r>
            <a:r>
              <a:rPr lang="en-US" baseline="30000" dirty="0" smtClean="0"/>
              <a:t>(TE/T2*</a:t>
            </a:r>
            <a:r>
              <a:rPr lang="en-US" sz="1400" dirty="0" smtClean="0"/>
              <a:t>1</a:t>
            </a:r>
            <a:r>
              <a:rPr lang="en-US" baseline="30000" dirty="0" smtClean="0"/>
              <a:t>) + </a:t>
            </a:r>
            <a:r>
              <a:rPr lang="en-US" dirty="0" smtClean="0"/>
              <a:t>A</a:t>
            </a:r>
            <a:r>
              <a:rPr lang="en-US" baseline="-25000" dirty="0" smtClean="0"/>
              <a:t>2 			</a:t>
            </a:r>
            <a:r>
              <a:rPr lang="en-US" dirty="0" smtClean="0"/>
              <a:t>(3 components)</a:t>
            </a:r>
            <a:endParaRPr lang="en-US" baseline="30000" dirty="0" smtClean="0"/>
          </a:p>
          <a:p>
            <a:endParaRPr lang="en-US" baseline="-25000" dirty="0" smtClean="0"/>
          </a:p>
          <a:p>
            <a:endParaRPr lang="en-US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3037417" y="2788708"/>
            <a:ext cx="4987035" cy="1280583"/>
            <a:chOff x="3037417" y="2788708"/>
            <a:chExt cx="4987035" cy="1280583"/>
          </a:xfrm>
        </p:grpSpPr>
        <p:sp>
          <p:nvSpPr>
            <p:cNvPr id="18" name="Cube 17"/>
            <p:cNvSpPr/>
            <p:nvPr/>
          </p:nvSpPr>
          <p:spPr>
            <a:xfrm>
              <a:off x="3037417" y="2788708"/>
              <a:ext cx="1672167" cy="1280583"/>
            </a:xfrm>
            <a:prstGeom prst="cube">
              <a:avLst/>
            </a:prstGeom>
            <a:blipFill dpi="0" rotWithShape="1">
              <a:blip r:embed="rId2">
                <a:alphaModFix amt="65000"/>
                <a:duotone>
                  <a:schemeClr val="accent1">
                    <a:shade val="40000"/>
                    <a:satMod val="120000"/>
                  </a:schemeClr>
                  <a:schemeClr val="accent1">
                    <a:tint val="70000"/>
                    <a:satMod val="300000"/>
                    <a:lumMod val="110000"/>
                  </a:schemeClr>
                </a:duotone>
              </a:blip>
              <a:srcRect/>
              <a:tile tx="0" ty="0" sx="50000" sy="50000" flip="none" algn="tl"/>
            </a:blip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n 18"/>
            <p:cNvSpPr/>
            <p:nvPr/>
          </p:nvSpPr>
          <p:spPr>
            <a:xfrm>
              <a:off x="3534832" y="2788708"/>
              <a:ext cx="539749" cy="1259416"/>
            </a:xfrm>
            <a:prstGeom prst="can">
              <a:avLst/>
            </a:prstGeom>
            <a:solidFill>
              <a:srgbClr val="FF0000">
                <a:alpha val="63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49333" y="3069167"/>
              <a:ext cx="277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T2* of blood, bile &gt;&gt; liver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Rician Noise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2966" y="5137150"/>
            <a:ext cx="8140701" cy="1720850"/>
          </a:xfrm>
        </p:spPr>
        <p:txBody>
          <a:bodyPr/>
          <a:lstStyle/>
          <a:p>
            <a:r>
              <a:rPr lang="en-US" dirty="0" smtClean="0"/>
              <a:t>All MRI images have noise that becomes important for late echoes </a:t>
            </a:r>
          </a:p>
          <a:p>
            <a:r>
              <a:rPr lang="en-US" dirty="0" smtClean="0"/>
              <a:t>MRI noise is “</a:t>
            </a:r>
            <a:r>
              <a:rPr lang="en-US" dirty="0" err="1" smtClean="0"/>
              <a:t>Rician</a:t>
            </a:r>
            <a:r>
              <a:rPr lang="en-US" dirty="0" smtClean="0"/>
              <a:t>” which means that it is non-zero</a:t>
            </a:r>
            <a:endParaRPr lang="en-US" dirty="0"/>
          </a:p>
        </p:txBody>
      </p:sp>
      <p:pic>
        <p:nvPicPr>
          <p:cNvPr id="3" name="Picture 2" descr="Rician.tif"/>
          <p:cNvPicPr>
            <a:picLocks noChangeAspect="1"/>
          </p:cNvPicPr>
          <p:nvPr/>
        </p:nvPicPr>
        <p:blipFill>
          <a:blip r:embed="rId2"/>
          <a:srcRect l="5903" r="4566"/>
          <a:stretch>
            <a:fillRect/>
          </a:stretch>
        </p:blipFill>
        <p:spPr>
          <a:xfrm>
            <a:off x="304800" y="1603796"/>
            <a:ext cx="5103283" cy="32989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42000" y="1947332"/>
            <a:ext cx="2751667" cy="2751667"/>
            <a:chOff x="5947833" y="1968499"/>
            <a:chExt cx="2751667" cy="2751667"/>
          </a:xfrm>
        </p:grpSpPr>
        <p:cxnSp>
          <p:nvCxnSpPr>
            <p:cNvPr id="7" name="Straight Connector 6"/>
            <p:cNvCxnSpPr/>
            <p:nvPr/>
          </p:nvCxnSpPr>
          <p:spPr>
            <a:xfrm rot="16200000" flipH="1">
              <a:off x="4582583" y="3333749"/>
              <a:ext cx="2751667" cy="21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947833" y="4698999"/>
              <a:ext cx="2751667" cy="21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10"/>
          <p:cNvSpPr/>
          <p:nvPr/>
        </p:nvSpPr>
        <p:spPr>
          <a:xfrm>
            <a:off x="5905500" y="2275417"/>
            <a:ext cx="1195917" cy="2381250"/>
          </a:xfrm>
          <a:custGeom>
            <a:avLst/>
            <a:gdLst>
              <a:gd name="connsiteX0" fmla="*/ 0 w 1195917"/>
              <a:gd name="connsiteY0" fmla="*/ 0 h 2381250"/>
              <a:gd name="connsiteX1" fmla="*/ 105833 w 1195917"/>
              <a:gd name="connsiteY1" fmla="*/ 508000 h 2381250"/>
              <a:gd name="connsiteX2" fmla="*/ 254000 w 1195917"/>
              <a:gd name="connsiteY2" fmla="*/ 1016000 h 2381250"/>
              <a:gd name="connsiteX3" fmla="*/ 381000 w 1195917"/>
              <a:gd name="connsiteY3" fmla="*/ 1428750 h 2381250"/>
              <a:gd name="connsiteX4" fmla="*/ 539750 w 1195917"/>
              <a:gd name="connsiteY4" fmla="*/ 1778000 h 2381250"/>
              <a:gd name="connsiteX5" fmla="*/ 804333 w 1195917"/>
              <a:gd name="connsiteY5" fmla="*/ 2159000 h 2381250"/>
              <a:gd name="connsiteX6" fmla="*/ 994833 w 1195917"/>
              <a:gd name="connsiteY6" fmla="*/ 2296583 h 2381250"/>
              <a:gd name="connsiteX7" fmla="*/ 1195917 w 1195917"/>
              <a:gd name="connsiteY7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5917" h="2381250">
                <a:moveTo>
                  <a:pt x="0" y="0"/>
                </a:moveTo>
                <a:cubicBezTo>
                  <a:pt x="31750" y="169333"/>
                  <a:pt x="63500" y="338667"/>
                  <a:pt x="105833" y="508000"/>
                </a:cubicBezTo>
                <a:cubicBezTo>
                  <a:pt x="148166" y="677333"/>
                  <a:pt x="208139" y="862542"/>
                  <a:pt x="254000" y="1016000"/>
                </a:cubicBezTo>
                <a:cubicBezTo>
                  <a:pt x="299861" y="1169458"/>
                  <a:pt x="333375" y="1301750"/>
                  <a:pt x="381000" y="1428750"/>
                </a:cubicBezTo>
                <a:cubicBezTo>
                  <a:pt x="428625" y="1555750"/>
                  <a:pt x="469195" y="1656292"/>
                  <a:pt x="539750" y="1778000"/>
                </a:cubicBezTo>
                <a:cubicBezTo>
                  <a:pt x="610305" y="1899708"/>
                  <a:pt x="728486" y="2072570"/>
                  <a:pt x="804333" y="2159000"/>
                </a:cubicBezTo>
                <a:cubicBezTo>
                  <a:pt x="880180" y="2245431"/>
                  <a:pt x="929569" y="2259541"/>
                  <a:pt x="994833" y="2296583"/>
                </a:cubicBezTo>
                <a:cubicBezTo>
                  <a:pt x="1060097" y="2333625"/>
                  <a:pt x="1195917" y="2381250"/>
                  <a:pt x="1195917" y="23812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01417" y="4566707"/>
            <a:ext cx="1492250" cy="2222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0833" y="2815167"/>
            <a:ext cx="2624667" cy="1788583"/>
          </a:xfrm>
          <a:custGeom>
            <a:avLst/>
            <a:gdLst>
              <a:gd name="connsiteX0" fmla="*/ 0 w 2624667"/>
              <a:gd name="connsiteY0" fmla="*/ 0 h 1788583"/>
              <a:gd name="connsiteX1" fmla="*/ 179917 w 2624667"/>
              <a:gd name="connsiteY1" fmla="*/ 381000 h 1788583"/>
              <a:gd name="connsiteX2" fmla="*/ 603250 w 2624667"/>
              <a:gd name="connsiteY2" fmla="*/ 1037166 h 1788583"/>
              <a:gd name="connsiteX3" fmla="*/ 994834 w 2624667"/>
              <a:gd name="connsiteY3" fmla="*/ 1397000 h 1788583"/>
              <a:gd name="connsiteX4" fmla="*/ 1576917 w 2624667"/>
              <a:gd name="connsiteY4" fmla="*/ 1629833 h 1788583"/>
              <a:gd name="connsiteX5" fmla="*/ 2169584 w 2624667"/>
              <a:gd name="connsiteY5" fmla="*/ 1703916 h 1788583"/>
              <a:gd name="connsiteX6" fmla="*/ 2624667 w 2624667"/>
              <a:gd name="connsiteY6" fmla="*/ 1788583 h 178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4667" h="1788583">
                <a:moveTo>
                  <a:pt x="0" y="0"/>
                </a:moveTo>
                <a:cubicBezTo>
                  <a:pt x="39687" y="104069"/>
                  <a:pt x="79375" y="208139"/>
                  <a:pt x="179917" y="381000"/>
                </a:cubicBezTo>
                <a:cubicBezTo>
                  <a:pt x="280459" y="553861"/>
                  <a:pt x="467431" y="867833"/>
                  <a:pt x="603250" y="1037166"/>
                </a:cubicBezTo>
                <a:cubicBezTo>
                  <a:pt x="739070" y="1206499"/>
                  <a:pt x="832556" y="1298222"/>
                  <a:pt x="994834" y="1397000"/>
                </a:cubicBezTo>
                <a:cubicBezTo>
                  <a:pt x="1157112" y="1495778"/>
                  <a:pt x="1381125" y="1578680"/>
                  <a:pt x="1576917" y="1629833"/>
                </a:cubicBezTo>
                <a:cubicBezTo>
                  <a:pt x="1772709" y="1680986"/>
                  <a:pt x="1994959" y="1677458"/>
                  <a:pt x="2169584" y="1703916"/>
                </a:cubicBezTo>
                <a:cubicBezTo>
                  <a:pt x="2344209" y="1730374"/>
                  <a:pt x="2624667" y="1788583"/>
                  <a:pt x="2624667" y="178858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4.07407E-6 L -0.00052 -0.01713 " pathEditMode="relative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620000" cy="2209800"/>
          </a:xfrm>
        </p:spPr>
        <p:txBody>
          <a:bodyPr/>
          <a:lstStyle/>
          <a:p>
            <a:r>
              <a:rPr lang="en-US"/>
              <a:t>Heart and liver contain both high iron and low iron containing tissues.</a:t>
            </a:r>
          </a:p>
          <a:p>
            <a:r>
              <a:rPr lang="en-US"/>
              <a:t>Signal decay curves have a dominant “Fast” and a small “Slow” component. 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09053" y="4897438"/>
            <a:ext cx="849096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/>
            <a:r>
              <a:rPr lang="en-US" sz="2400" i="1" dirty="0" smtClean="0"/>
              <a:t>Four ways </a:t>
            </a:r>
            <a:r>
              <a:rPr lang="en-US" sz="2400" i="1" dirty="0"/>
              <a:t>to compensate:</a:t>
            </a:r>
          </a:p>
          <a:p>
            <a:pPr marL="342900" indent="-342900">
              <a:buFontTx/>
              <a:buAutoNum type="arabicParenR"/>
            </a:pPr>
            <a:r>
              <a:rPr lang="en-US" sz="2400" dirty="0"/>
              <a:t>Truncate the fit after a few points (2 DOF).</a:t>
            </a:r>
          </a:p>
          <a:p>
            <a:pPr marL="342900" indent="-342900">
              <a:buFontTx/>
              <a:buAutoNum type="arabicParenR"/>
            </a:pPr>
            <a:r>
              <a:rPr lang="en-US" sz="2400" dirty="0"/>
              <a:t>Fit both the “Fast” and “Slow” components (4 DOF).</a:t>
            </a:r>
          </a:p>
          <a:p>
            <a:pPr marL="342900" indent="-342900">
              <a:buFontTx/>
              <a:buAutoNum type="arabicParenR"/>
            </a:pPr>
            <a:r>
              <a:rPr lang="en-US" sz="2400" dirty="0"/>
              <a:t>Assume the slow component is roughly “Constant” (3 DOF)</a:t>
            </a:r>
            <a:r>
              <a:rPr lang="en-US" sz="2400" dirty="0" smtClean="0"/>
              <a:t>.</a:t>
            </a:r>
          </a:p>
          <a:p>
            <a:pPr marL="342900" indent="-342900">
              <a:buFontTx/>
              <a:buAutoNum type="arabicParenR"/>
            </a:pPr>
            <a:r>
              <a:rPr lang="en-US" sz="2400" dirty="0" smtClean="0"/>
              <a:t>Fit in the complex plane (or filter in the complex plane). </a:t>
            </a:r>
            <a:endParaRPr lang="en-US" dirty="0"/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 </a:t>
            </a:r>
            <a:r>
              <a:rPr lang="en-US" dirty="0"/>
              <a:t>Fitting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63538" y="1600200"/>
            <a:ext cx="8001000" cy="3297238"/>
            <a:chOff x="240" y="1056"/>
            <a:chExt cx="5040" cy="2077"/>
          </a:xfrm>
          <a:solidFill>
            <a:schemeClr val="bg1"/>
          </a:solidFill>
        </p:grpSpPr>
        <p:pic>
          <p:nvPicPr>
            <p:cNvPr id="26627" name="Picture 3" descr="DecaySS"/>
            <p:cNvPicPr>
              <a:picLocks noChangeAspect="1" noChangeArrowheads="1"/>
            </p:cNvPicPr>
            <p:nvPr/>
          </p:nvPicPr>
          <p:blipFill>
            <a:blip r:embed="rId2"/>
            <a:srcRect r="50000"/>
            <a:stretch>
              <a:fillRect/>
            </a:stretch>
          </p:blipFill>
          <p:spPr bwMode="auto">
            <a:xfrm>
              <a:off x="240" y="1056"/>
              <a:ext cx="2688" cy="2077"/>
            </a:xfrm>
            <a:prstGeom prst="rect">
              <a:avLst/>
            </a:prstGeom>
            <a:grpFill/>
          </p:spPr>
        </p:pic>
        <p:sp>
          <p:nvSpPr>
            <p:cNvPr id="26633" name="Rectangle 9"/>
            <p:cNvSpPr>
              <a:spLocks noChangeArrowheads="1"/>
            </p:cNvSpPr>
            <p:nvPr/>
          </p:nvSpPr>
          <p:spPr bwMode="auto">
            <a:xfrm>
              <a:off x="2880" y="1056"/>
              <a:ext cx="2400" cy="20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6632" name="Picture 8" descr="DecaySS"/>
          <p:cNvPicPr>
            <a:picLocks noChangeAspect="1" noChangeArrowheads="1"/>
          </p:cNvPicPr>
          <p:nvPr/>
        </p:nvPicPr>
        <p:blipFill>
          <a:blip r:embed="rId2"/>
          <a:srcRect l="49107"/>
          <a:stretch>
            <a:fillRect/>
          </a:stretch>
        </p:blipFill>
        <p:spPr bwMode="auto">
          <a:xfrm>
            <a:off x="4495800" y="1587830"/>
            <a:ext cx="4343400" cy="3297238"/>
          </a:xfrm>
          <a:prstGeom prst="rect">
            <a:avLst/>
          </a:prstGeom>
          <a:noFill/>
        </p:spPr>
      </p:pic>
      <p:sp>
        <p:nvSpPr>
          <p:cNvPr id="26629" name="Freeform 5"/>
          <p:cNvSpPr>
            <a:spLocks/>
          </p:cNvSpPr>
          <p:nvPr/>
        </p:nvSpPr>
        <p:spPr bwMode="auto">
          <a:xfrm>
            <a:off x="990600" y="2133600"/>
            <a:ext cx="2819400" cy="2438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5" y="437"/>
              </a:cxn>
              <a:cxn ang="0">
                <a:pos x="672" y="864"/>
              </a:cxn>
              <a:cxn ang="0">
                <a:pos x="960" y="1056"/>
              </a:cxn>
              <a:cxn ang="0">
                <a:pos x="1776" y="1536"/>
              </a:cxn>
            </a:cxnLst>
            <a:rect l="0" t="0" r="r" b="b"/>
            <a:pathLst>
              <a:path w="1776" h="1536">
                <a:moveTo>
                  <a:pt x="0" y="0"/>
                </a:moveTo>
                <a:cubicBezTo>
                  <a:pt x="56" y="146"/>
                  <a:pt x="113" y="293"/>
                  <a:pt x="225" y="437"/>
                </a:cubicBezTo>
                <a:cubicBezTo>
                  <a:pt x="337" y="581"/>
                  <a:pt x="550" y="761"/>
                  <a:pt x="672" y="864"/>
                </a:cubicBezTo>
                <a:cubicBezTo>
                  <a:pt x="794" y="967"/>
                  <a:pt x="776" y="944"/>
                  <a:pt x="960" y="1056"/>
                </a:cubicBezTo>
                <a:cubicBezTo>
                  <a:pt x="1144" y="1168"/>
                  <a:pt x="1640" y="1456"/>
                  <a:pt x="1776" y="1536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1" name="Freeform 7"/>
          <p:cNvSpPr>
            <a:spLocks/>
          </p:cNvSpPr>
          <p:nvPr/>
        </p:nvSpPr>
        <p:spPr bwMode="auto">
          <a:xfrm>
            <a:off x="974725" y="3405188"/>
            <a:ext cx="3368675" cy="557212"/>
          </a:xfrm>
          <a:custGeom>
            <a:avLst/>
            <a:gdLst/>
            <a:ahLst/>
            <a:cxnLst>
              <a:cxn ang="0">
                <a:pos x="2122" y="351"/>
              </a:cxn>
              <a:cxn ang="0">
                <a:pos x="1879" y="318"/>
              </a:cxn>
              <a:cxn ang="0">
                <a:pos x="1508" y="265"/>
              </a:cxn>
              <a:cxn ang="0">
                <a:pos x="1091" y="212"/>
              </a:cxn>
              <a:cxn ang="0">
                <a:pos x="788" y="159"/>
              </a:cxn>
              <a:cxn ang="0">
                <a:pos x="485" y="98"/>
              </a:cxn>
              <a:cxn ang="0">
                <a:pos x="197" y="45"/>
              </a:cxn>
              <a:cxn ang="0">
                <a:pos x="0" y="0"/>
              </a:cxn>
            </a:cxnLst>
            <a:rect l="0" t="0" r="r" b="b"/>
            <a:pathLst>
              <a:path w="2122" h="351">
                <a:moveTo>
                  <a:pt x="2122" y="351"/>
                </a:moveTo>
                <a:cubicBezTo>
                  <a:pt x="2051" y="341"/>
                  <a:pt x="1981" y="332"/>
                  <a:pt x="1879" y="318"/>
                </a:cubicBezTo>
                <a:cubicBezTo>
                  <a:pt x="1777" y="304"/>
                  <a:pt x="1639" y="283"/>
                  <a:pt x="1508" y="265"/>
                </a:cubicBezTo>
                <a:cubicBezTo>
                  <a:pt x="1377" y="247"/>
                  <a:pt x="1211" y="230"/>
                  <a:pt x="1091" y="212"/>
                </a:cubicBezTo>
                <a:cubicBezTo>
                  <a:pt x="971" y="194"/>
                  <a:pt x="889" y="178"/>
                  <a:pt x="788" y="159"/>
                </a:cubicBezTo>
                <a:cubicBezTo>
                  <a:pt x="687" y="140"/>
                  <a:pt x="583" y="117"/>
                  <a:pt x="485" y="98"/>
                </a:cubicBezTo>
                <a:cubicBezTo>
                  <a:pt x="387" y="79"/>
                  <a:pt x="278" y="61"/>
                  <a:pt x="197" y="45"/>
                </a:cubicBezTo>
                <a:cubicBezTo>
                  <a:pt x="116" y="29"/>
                  <a:pt x="58" y="14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  <p:bldP spid="26629" grpId="0" animBg="1"/>
      <p:bldP spid="266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Use of truncation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66333"/>
            <a:ext cx="7770813" cy="4301067"/>
          </a:xfrm>
        </p:spPr>
        <p:txBody>
          <a:bodyPr/>
          <a:lstStyle/>
          <a:p>
            <a:r>
              <a:rPr lang="en-US" dirty="0" smtClean="0"/>
              <a:t>Simple</a:t>
            </a:r>
          </a:p>
          <a:p>
            <a:r>
              <a:rPr lang="en-US" dirty="0" smtClean="0"/>
              <a:t>Most commercial software use this approach</a:t>
            </a:r>
          </a:p>
          <a:p>
            <a:r>
              <a:rPr lang="en-US" dirty="0" smtClean="0"/>
              <a:t>Only valid when partial volume effects are small</a:t>
            </a:r>
          </a:p>
          <a:p>
            <a:pPr lvl="1"/>
            <a:r>
              <a:rPr lang="en-US" dirty="0" smtClean="0"/>
              <a:t>Keep your </a:t>
            </a:r>
            <a:r>
              <a:rPr lang="en-US" dirty="0" err="1" smtClean="0"/>
              <a:t>ROI’s</a:t>
            </a:r>
            <a:r>
              <a:rPr lang="en-US" dirty="0" smtClean="0"/>
              <a:t> peripheral in </a:t>
            </a:r>
            <a:r>
              <a:rPr lang="en-US" smtClean="0"/>
              <a:t>the liver</a:t>
            </a:r>
          </a:p>
          <a:p>
            <a:r>
              <a:rPr lang="en-US" dirty="0" smtClean="0"/>
              <a:t>Truncation point is subjective</a:t>
            </a:r>
          </a:p>
          <a:p>
            <a:r>
              <a:rPr lang="en-US" dirty="0" smtClean="0"/>
              <a:t>Vulnerable to fat-water interactions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Software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16" y="1746250"/>
            <a:ext cx="8098367" cy="4106333"/>
          </a:xfrm>
        </p:spPr>
        <p:txBody>
          <a:bodyPr>
            <a:normAutofit/>
          </a:bodyPr>
          <a:lstStyle/>
          <a:p>
            <a:r>
              <a:rPr lang="en-US" dirty="0" err="1" smtClean="0"/>
              <a:t>Medis</a:t>
            </a:r>
            <a:r>
              <a:rPr lang="en-US" dirty="0" smtClean="0"/>
              <a:t>, </a:t>
            </a:r>
            <a:r>
              <a:rPr lang="en-US" sz="1400" dirty="0" smtClean="0">
                <a:hlinkClick r:id="rId2"/>
              </a:rPr>
              <a:t>https://www.medis.nl/apps/t2t2star</a:t>
            </a:r>
            <a:endParaRPr lang="en-US" sz="1400" dirty="0" smtClean="0"/>
          </a:p>
          <a:p>
            <a:r>
              <a:rPr lang="en-US" dirty="0" smtClean="0"/>
              <a:t>CMR Tools, </a:t>
            </a:r>
            <a:r>
              <a:rPr lang="en-US" sz="1400" dirty="0" smtClean="0">
                <a:hlinkClick r:id="rId3"/>
              </a:rPr>
              <a:t>http://www.cmrtools.com/cmrweb/ThalassaemiaToolsIntroduction.htm</a:t>
            </a:r>
            <a:endParaRPr lang="en-US" sz="1400" dirty="0" smtClean="0"/>
          </a:p>
          <a:p>
            <a:r>
              <a:rPr lang="en-US" dirty="0" smtClean="0"/>
              <a:t>Circle 42, </a:t>
            </a:r>
            <a:r>
              <a:rPr lang="en-US" sz="1400" dirty="0" smtClean="0">
                <a:hlinkClick r:id="rId4"/>
              </a:rPr>
              <a:t>https://www.circlecvi.com/features/T2Star-map.php</a:t>
            </a:r>
            <a:endParaRPr lang="en-US" dirty="0" smtClean="0"/>
          </a:p>
          <a:p>
            <a:r>
              <a:rPr lang="en-US" dirty="0" smtClean="0"/>
              <a:t>GE </a:t>
            </a:r>
            <a:r>
              <a:rPr lang="en-US" dirty="0" err="1" smtClean="0"/>
              <a:t>Starmap</a:t>
            </a:r>
            <a:r>
              <a:rPr lang="en-US" dirty="0" smtClean="0"/>
              <a:t>, </a:t>
            </a:r>
            <a:r>
              <a:rPr lang="en-US" sz="1400" dirty="0" smtClean="0"/>
              <a:t>http://www3.gehealthcare.co.uk/~/media/documents/us-global/products/advanced-visualization/product%20spec%20sheets/starmap-40/gehc-datasheet_aw-starmap-40.pdf?Parent=%7B9A72788E-F4D0-46C4-9E37-9BDDC05F280F%7D</a:t>
            </a:r>
          </a:p>
          <a:p>
            <a:r>
              <a:rPr lang="en-US" dirty="0" smtClean="0"/>
              <a:t>Siemens </a:t>
            </a:r>
            <a:r>
              <a:rPr lang="en-US" dirty="0" err="1" smtClean="0"/>
              <a:t>Myomaps</a:t>
            </a:r>
            <a:r>
              <a:rPr lang="en-US" dirty="0" smtClean="0"/>
              <a:t>, </a:t>
            </a:r>
            <a:r>
              <a:rPr lang="en-US" sz="1514" dirty="0" err="1" smtClean="0"/>
              <a:t>https://www.healthcare.siemens.com/magnetic-resonance-imaging/options-and-upgrades/clinical-applications/myomaps</a:t>
            </a:r>
            <a:endParaRPr lang="en-US" sz="1514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5992</TotalTime>
  <Words>858</Words>
  <Application>Microsoft Macintosh PowerPoint</Application>
  <PresentationFormat>On-screen Show (4:3)</PresentationFormat>
  <Paragraphs>231</Paragraphs>
  <Slides>18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Folio</vt:lpstr>
      <vt:lpstr>Image</vt:lpstr>
      <vt:lpstr>Worksheet</vt:lpstr>
      <vt:lpstr>Signal Analysis </vt:lpstr>
      <vt:lpstr>Outline</vt:lpstr>
      <vt:lpstr>Pixelwise vs ROI based</vt:lpstr>
      <vt:lpstr>ROI versus Pixelwise in Heart</vt:lpstr>
      <vt:lpstr>Signal decay </vt:lpstr>
      <vt:lpstr>Rician Noise</vt:lpstr>
      <vt:lpstr>Correct Fitting</vt:lpstr>
      <vt:lpstr>Use of truncation </vt:lpstr>
      <vt:lpstr>Existing Software Tools</vt:lpstr>
      <vt:lpstr>Where to draw heart ROI</vt:lpstr>
      <vt:lpstr>Where to draw liver ROI</vt:lpstr>
      <vt:lpstr>Demonstration</vt:lpstr>
      <vt:lpstr>Effects of fat</vt:lpstr>
      <vt:lpstr>How do we get an iron value ?</vt:lpstr>
      <vt:lpstr>Use the right calibration curve</vt:lpstr>
      <vt:lpstr>Calculation from 1.5 T data</vt:lpstr>
      <vt:lpstr>Review for Truncation</vt:lpstr>
      <vt:lpstr>Questions?</vt:lpstr>
    </vt:vector>
  </TitlesOfParts>
  <Company>USC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Iron Assessment by MRI</dc:title>
  <dc:creator>john wood</dc:creator>
  <cp:lastModifiedBy>john wood</cp:lastModifiedBy>
  <cp:revision>80</cp:revision>
  <cp:lastPrinted>2011-12-01T22:27:36Z</cp:lastPrinted>
  <dcterms:created xsi:type="dcterms:W3CDTF">2018-04-13T12:29:31Z</dcterms:created>
  <dcterms:modified xsi:type="dcterms:W3CDTF">2018-04-14T02:35:12Z</dcterms:modified>
</cp:coreProperties>
</file>